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tma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oppins" panose="00000500000000000000" pitchFamily="2" charset="0"/>
      <p:regular r:id="rId20"/>
    </p:embeddedFont>
    <p:embeddedFont>
      <p:font typeface="Poppins Semi-Bold" panose="020B0604020202020204" charset="0"/>
      <p:regular r:id="rId21"/>
    </p:embeddedFont>
    <p:embeddedFont>
      <p:font typeface="Roboto Bold" panose="020B0604020202020204" charset="0"/>
      <p:regular r:id="rId22"/>
    </p:embeddedFont>
    <p:embeddedFont>
      <p:font typeface="Signika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652"/>
    <a:srgbClr val="6666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27754" y="6430280"/>
            <a:ext cx="24464397" cy="5914120"/>
            <a:chOff x="0" y="0"/>
            <a:chExt cx="32619196" cy="78854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85310" cy="7885493"/>
            </a:xfrm>
            <a:custGeom>
              <a:avLst/>
              <a:gdLst/>
              <a:ahLst/>
              <a:cxnLst/>
              <a:rect l="l" t="t" r="r" b="b"/>
              <a:pathLst>
                <a:path w="7985310" h="7885493">
                  <a:moveTo>
                    <a:pt x="0" y="0"/>
                  </a:moveTo>
                  <a:lnTo>
                    <a:pt x="7985310" y="0"/>
                  </a:lnTo>
                  <a:lnTo>
                    <a:pt x="7985310" y="7885493"/>
                  </a:lnTo>
                  <a:lnTo>
                    <a:pt x="0" y="7885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211295" y="0"/>
              <a:ext cx="7985310" cy="7885493"/>
            </a:xfrm>
            <a:custGeom>
              <a:avLst/>
              <a:gdLst/>
              <a:ahLst/>
              <a:cxnLst/>
              <a:rect l="l" t="t" r="r" b="b"/>
              <a:pathLst>
                <a:path w="7985310" h="7885493">
                  <a:moveTo>
                    <a:pt x="0" y="0"/>
                  </a:moveTo>
                  <a:lnTo>
                    <a:pt x="7985310" y="0"/>
                  </a:lnTo>
                  <a:lnTo>
                    <a:pt x="7985310" y="7885493"/>
                  </a:lnTo>
                  <a:lnTo>
                    <a:pt x="0" y="7885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06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6422591" y="0"/>
              <a:ext cx="7985310" cy="7885493"/>
            </a:xfrm>
            <a:custGeom>
              <a:avLst/>
              <a:gdLst/>
              <a:ahLst/>
              <a:cxnLst/>
              <a:rect l="l" t="t" r="r" b="b"/>
              <a:pathLst>
                <a:path w="7985310" h="7885493">
                  <a:moveTo>
                    <a:pt x="0" y="0"/>
                  </a:moveTo>
                  <a:lnTo>
                    <a:pt x="7985310" y="0"/>
                  </a:lnTo>
                  <a:lnTo>
                    <a:pt x="7985310" y="7885493"/>
                  </a:lnTo>
                  <a:lnTo>
                    <a:pt x="0" y="7885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052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24633886" y="0"/>
              <a:ext cx="7985310" cy="7885493"/>
            </a:xfrm>
            <a:custGeom>
              <a:avLst/>
              <a:gdLst/>
              <a:ahLst/>
              <a:cxnLst/>
              <a:rect l="l" t="t" r="r" b="b"/>
              <a:pathLst>
                <a:path w="7985310" h="7885493">
                  <a:moveTo>
                    <a:pt x="0" y="0"/>
                  </a:moveTo>
                  <a:lnTo>
                    <a:pt x="7985310" y="0"/>
                  </a:lnTo>
                  <a:lnTo>
                    <a:pt x="7985310" y="7885493"/>
                  </a:lnTo>
                  <a:lnTo>
                    <a:pt x="0" y="7885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441159" y="211788"/>
            <a:ext cx="17405683" cy="9136681"/>
            <a:chOff x="0" y="0"/>
            <a:chExt cx="4584213" cy="24063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584213" cy="2406369"/>
            </a:xfrm>
            <a:custGeom>
              <a:avLst/>
              <a:gdLst/>
              <a:ahLst/>
              <a:cxnLst/>
              <a:rect l="l" t="t" r="r" b="b"/>
              <a:pathLst>
                <a:path w="4584213" h="2406369">
                  <a:moveTo>
                    <a:pt x="8896" y="0"/>
                  </a:moveTo>
                  <a:lnTo>
                    <a:pt x="4575317" y="0"/>
                  </a:lnTo>
                  <a:cubicBezTo>
                    <a:pt x="4580230" y="0"/>
                    <a:pt x="4584213" y="3983"/>
                    <a:pt x="4584213" y="8896"/>
                  </a:cubicBezTo>
                  <a:lnTo>
                    <a:pt x="4584213" y="2397473"/>
                  </a:lnTo>
                  <a:cubicBezTo>
                    <a:pt x="4584213" y="2402386"/>
                    <a:pt x="4580230" y="2406369"/>
                    <a:pt x="4575317" y="2406369"/>
                  </a:cubicBezTo>
                  <a:lnTo>
                    <a:pt x="8896" y="2406369"/>
                  </a:lnTo>
                  <a:cubicBezTo>
                    <a:pt x="3983" y="2406369"/>
                    <a:pt x="0" y="2402386"/>
                    <a:pt x="0" y="2397473"/>
                  </a:cubicBezTo>
                  <a:lnTo>
                    <a:pt x="0" y="8896"/>
                  </a:lnTo>
                  <a:cubicBezTo>
                    <a:pt x="0" y="3983"/>
                    <a:pt x="3983" y="0"/>
                    <a:pt x="8896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584213" cy="2463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4288816" y="3805152"/>
            <a:ext cx="6507813" cy="7200900"/>
          </a:xfrm>
          <a:custGeom>
            <a:avLst/>
            <a:gdLst/>
            <a:ahLst/>
            <a:cxnLst/>
            <a:rect l="l" t="t" r="r" b="b"/>
            <a:pathLst>
              <a:path w="6507813" h="7200900">
                <a:moveTo>
                  <a:pt x="6507813" y="0"/>
                </a:moveTo>
                <a:lnTo>
                  <a:pt x="0" y="0"/>
                </a:lnTo>
                <a:lnTo>
                  <a:pt x="0" y="7200900"/>
                </a:lnTo>
                <a:lnTo>
                  <a:pt x="6507813" y="7200900"/>
                </a:lnTo>
                <a:lnTo>
                  <a:pt x="65078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886479" y="8229600"/>
            <a:ext cx="3994785" cy="4114800"/>
          </a:xfrm>
          <a:custGeom>
            <a:avLst/>
            <a:gdLst/>
            <a:ahLst/>
            <a:cxnLst/>
            <a:rect l="l" t="t" r="r" b="b"/>
            <a:pathLst>
              <a:path w="3994785" h="4114800">
                <a:moveTo>
                  <a:pt x="0" y="0"/>
                </a:moveTo>
                <a:lnTo>
                  <a:pt x="3994785" y="0"/>
                </a:lnTo>
                <a:lnTo>
                  <a:pt x="39947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 flipH="1" flipV="1">
            <a:off x="-2079940" y="8863624"/>
            <a:ext cx="4159881" cy="4284856"/>
          </a:xfrm>
          <a:custGeom>
            <a:avLst/>
            <a:gdLst/>
            <a:ahLst/>
            <a:cxnLst/>
            <a:rect l="l" t="t" r="r" b="b"/>
            <a:pathLst>
              <a:path w="4159881" h="4284856">
                <a:moveTo>
                  <a:pt x="4159880" y="4284856"/>
                </a:moveTo>
                <a:lnTo>
                  <a:pt x="0" y="4284856"/>
                </a:lnTo>
                <a:lnTo>
                  <a:pt x="0" y="0"/>
                </a:lnTo>
                <a:lnTo>
                  <a:pt x="4159880" y="0"/>
                </a:lnTo>
                <a:lnTo>
                  <a:pt x="4159880" y="428485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57175" y="19050"/>
            <a:ext cx="2261447" cy="2280195"/>
          </a:xfrm>
          <a:custGeom>
            <a:avLst/>
            <a:gdLst/>
            <a:ahLst/>
            <a:cxnLst/>
            <a:rect l="l" t="t" r="r" b="b"/>
            <a:pathLst>
              <a:path w="2261447" h="2280195">
                <a:moveTo>
                  <a:pt x="0" y="0"/>
                </a:moveTo>
                <a:lnTo>
                  <a:pt x="2261447" y="0"/>
                </a:lnTo>
                <a:lnTo>
                  <a:pt x="2261447" y="2280195"/>
                </a:lnTo>
                <a:lnTo>
                  <a:pt x="0" y="228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829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-2704649" y="622297"/>
            <a:ext cx="18026899" cy="1268095"/>
            <a:chOff x="0" y="0"/>
            <a:chExt cx="24035865" cy="1690793"/>
          </a:xfrm>
        </p:grpSpPr>
        <p:sp>
          <p:nvSpPr>
            <p:cNvPr id="15" name="TextBox 15"/>
            <p:cNvSpPr txBox="1"/>
            <p:nvPr/>
          </p:nvSpPr>
          <p:spPr>
            <a:xfrm>
              <a:off x="7155276" y="-34925"/>
              <a:ext cx="16880589" cy="1725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39"/>
                </a:lnSpc>
              </a:pPr>
              <a:r>
                <a:rPr lang="en-US" sz="3999" b="1" dirty="0">
                  <a:solidFill>
                    <a:srgbClr val="333652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    UNDERGRADUATE CONFERENCE ON SOCIAL WORK</a:t>
              </a:r>
            </a:p>
            <a:p>
              <a:pPr algn="ctr">
                <a:lnSpc>
                  <a:spcPts val="5239"/>
                </a:lnSpc>
              </a:pPr>
              <a:r>
                <a:rPr lang="en-US" sz="3999" b="1" dirty="0">
                  <a:solidFill>
                    <a:srgbClr val="333652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UCSW-2025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5633670" cy="534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399" b="1" dirty="0" err="1">
                  <a:solidFill>
                    <a:srgbClr val="333652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nd</a:t>
              </a:r>
              <a:endParaRPr lang="en-US" sz="2399" b="1" dirty="0">
                <a:solidFill>
                  <a:srgbClr val="333652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41159" y="3166594"/>
            <a:ext cx="17259300" cy="3055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  <a:spcBef>
                <a:spcPct val="0"/>
              </a:spcBef>
            </a:pPr>
            <a:r>
              <a:rPr lang="en-US" sz="5699" b="1" dirty="0">
                <a:solidFill>
                  <a:srgbClr val="33365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“Fostering Sustainable Growth: Rural Development, Social Security, and Community Empowerment for a Resilient Future “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423372" y="7882255"/>
            <a:ext cx="12475845" cy="2278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3365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Organize by :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3365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Social Development Policy, Research &amp; Publications Division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3365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National Institute of Social Development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33365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Seeduwa</a:t>
            </a:r>
            <a:r>
              <a:rPr lang="en-US" sz="3200" b="1" dirty="0">
                <a:solidFill>
                  <a:srgbClr val="33365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70C179-B4B8-45E4-9E45-874C40693054}"/>
              </a:ext>
            </a:extLst>
          </p:cNvPr>
          <p:cNvGrpSpPr/>
          <p:nvPr/>
        </p:nvGrpSpPr>
        <p:grpSpPr>
          <a:xfrm>
            <a:off x="15301917" y="99171"/>
            <a:ext cx="3000832" cy="2314348"/>
            <a:chOff x="15301917" y="99171"/>
            <a:chExt cx="3000832" cy="2314348"/>
          </a:xfrm>
        </p:grpSpPr>
        <p:sp>
          <p:nvSpPr>
            <p:cNvPr id="20" name="Freeform 20"/>
            <p:cNvSpPr/>
            <p:nvPr/>
          </p:nvSpPr>
          <p:spPr>
            <a:xfrm rot="2376687">
              <a:off x="15301917" y="99171"/>
              <a:ext cx="2475238" cy="2314348"/>
            </a:xfrm>
            <a:custGeom>
              <a:avLst/>
              <a:gdLst/>
              <a:ahLst/>
              <a:cxnLst/>
              <a:rect l="l" t="t" r="r" b="b"/>
              <a:pathLst>
                <a:path w="3300317" h="3085797">
                  <a:moveTo>
                    <a:pt x="0" y="0"/>
                  </a:moveTo>
                  <a:lnTo>
                    <a:pt x="3300317" y="0"/>
                  </a:lnTo>
                  <a:lnTo>
                    <a:pt x="3300317" y="3085796"/>
                  </a:lnTo>
                  <a:lnTo>
                    <a:pt x="0" y="3085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15659780" y="1880401"/>
              <a:ext cx="2642969" cy="500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1" spc="-210" dirty="0">
                  <a:solidFill>
                    <a:srgbClr val="0162AF"/>
                  </a:solidFill>
                  <a:latin typeface="Atma Bold"/>
                  <a:ea typeface="Atma Bold"/>
                  <a:cs typeface="Atma Bold"/>
                  <a:sym typeface="Atma Bold"/>
                </a:rPr>
                <a:t>UCSW-2025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9448" y="-659011"/>
            <a:ext cx="24126897" cy="11665063"/>
            <a:chOff x="0" y="0"/>
            <a:chExt cx="32169196" cy="15553417"/>
          </a:xfrm>
        </p:grpSpPr>
        <p:sp>
          <p:nvSpPr>
            <p:cNvPr id="3" name="Freeform 3"/>
            <p:cNvSpPr/>
            <p:nvPr/>
          </p:nvSpPr>
          <p:spPr>
            <a:xfrm>
              <a:off x="0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098016" y="0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8"/>
                  </a:lnTo>
                  <a:lnTo>
                    <a:pt x="0" y="777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098016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6196032" y="0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8"/>
                  </a:lnTo>
                  <a:lnTo>
                    <a:pt x="0" y="777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6196032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4294048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2157927"/>
                  </a:lnTo>
                  <a:cubicBezTo>
                    <a:pt x="4274726" y="2163195"/>
                    <a:pt x="4270455" y="2167467"/>
                    <a:pt x="4265186" y="2167467"/>
                  </a:cubicBezTo>
                  <a:lnTo>
                    <a:pt x="9540" y="2167467"/>
                  </a:lnTo>
                  <a:cubicBezTo>
                    <a:pt x="7010" y="2167467"/>
                    <a:pt x="4583" y="2166462"/>
                    <a:pt x="2794" y="2164673"/>
                  </a:cubicBezTo>
                  <a:cubicBezTo>
                    <a:pt x="1005" y="2162883"/>
                    <a:pt x="0" y="2160457"/>
                    <a:pt x="0" y="2157927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14288816" y="3805152"/>
            <a:ext cx="6507813" cy="7200900"/>
          </a:xfrm>
          <a:custGeom>
            <a:avLst/>
            <a:gdLst/>
            <a:ahLst/>
            <a:cxnLst/>
            <a:rect l="l" t="t" r="r" b="b"/>
            <a:pathLst>
              <a:path w="6507813" h="7200900">
                <a:moveTo>
                  <a:pt x="6507813" y="0"/>
                </a:moveTo>
                <a:lnTo>
                  <a:pt x="0" y="0"/>
                </a:lnTo>
                <a:lnTo>
                  <a:pt x="0" y="7200900"/>
                </a:lnTo>
                <a:lnTo>
                  <a:pt x="6507813" y="7200900"/>
                </a:lnTo>
                <a:lnTo>
                  <a:pt x="65078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886479" y="8229600"/>
            <a:ext cx="3994785" cy="4114800"/>
          </a:xfrm>
          <a:custGeom>
            <a:avLst/>
            <a:gdLst/>
            <a:ahLst/>
            <a:cxnLst/>
            <a:rect l="l" t="t" r="r" b="b"/>
            <a:pathLst>
              <a:path w="3994785" h="4114800">
                <a:moveTo>
                  <a:pt x="0" y="0"/>
                </a:moveTo>
                <a:lnTo>
                  <a:pt x="3994785" y="0"/>
                </a:lnTo>
                <a:lnTo>
                  <a:pt x="39947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 flipH="1" flipV="1">
            <a:off x="-2079940" y="8863624"/>
            <a:ext cx="4159881" cy="4284856"/>
          </a:xfrm>
          <a:custGeom>
            <a:avLst/>
            <a:gdLst/>
            <a:ahLst/>
            <a:cxnLst/>
            <a:rect l="l" t="t" r="r" b="b"/>
            <a:pathLst>
              <a:path w="4159881" h="4284856">
                <a:moveTo>
                  <a:pt x="4159880" y="4284856"/>
                </a:moveTo>
                <a:lnTo>
                  <a:pt x="0" y="4284856"/>
                </a:lnTo>
                <a:lnTo>
                  <a:pt x="0" y="0"/>
                </a:lnTo>
                <a:lnTo>
                  <a:pt x="4159880" y="0"/>
                </a:lnTo>
                <a:lnTo>
                  <a:pt x="4159880" y="428485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599104" y="9544050"/>
            <a:ext cx="10202804" cy="600075"/>
            <a:chOff x="0" y="0"/>
            <a:chExt cx="13603738" cy="80010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3603738" cy="800100"/>
              <a:chOff x="0" y="0"/>
              <a:chExt cx="2687158" cy="15804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687158" cy="158044"/>
              </a:xfrm>
              <a:custGeom>
                <a:avLst/>
                <a:gdLst/>
                <a:ahLst/>
                <a:cxnLst/>
                <a:rect l="l" t="t" r="r" b="b"/>
                <a:pathLst>
                  <a:path w="2687158" h="158044">
                    <a:moveTo>
                      <a:pt x="38699" y="0"/>
                    </a:moveTo>
                    <a:lnTo>
                      <a:pt x="2648459" y="0"/>
                    </a:lnTo>
                    <a:cubicBezTo>
                      <a:pt x="2669832" y="0"/>
                      <a:pt x="2687158" y="17326"/>
                      <a:pt x="2687158" y="38699"/>
                    </a:cubicBezTo>
                    <a:lnTo>
                      <a:pt x="2687158" y="119345"/>
                    </a:lnTo>
                    <a:cubicBezTo>
                      <a:pt x="2687158" y="140718"/>
                      <a:pt x="2669832" y="158044"/>
                      <a:pt x="2648459" y="158044"/>
                    </a:cubicBezTo>
                    <a:lnTo>
                      <a:pt x="38699" y="158044"/>
                    </a:lnTo>
                    <a:cubicBezTo>
                      <a:pt x="17326" y="158044"/>
                      <a:pt x="0" y="140718"/>
                      <a:pt x="0" y="119345"/>
                    </a:cubicBezTo>
                    <a:lnTo>
                      <a:pt x="0" y="38699"/>
                    </a:lnTo>
                    <a:cubicBezTo>
                      <a:pt x="0" y="17326"/>
                      <a:pt x="17326" y="0"/>
                      <a:pt x="38699" y="0"/>
                    </a:cubicBezTo>
                    <a:close/>
                  </a:path>
                </a:pathLst>
              </a:custGeom>
              <a:solidFill>
                <a:srgbClr val="374E7A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2687158" cy="2151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424764" y="161925"/>
              <a:ext cx="12676009" cy="468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2nd Undergraduate Conference on Social Work , UCSW-2025 , 22.05.2025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257175" y="19050"/>
            <a:ext cx="2261447" cy="2280195"/>
          </a:xfrm>
          <a:custGeom>
            <a:avLst/>
            <a:gdLst/>
            <a:ahLst/>
            <a:cxnLst/>
            <a:rect l="l" t="t" r="r" b="b"/>
            <a:pathLst>
              <a:path w="2261447" h="2280195">
                <a:moveTo>
                  <a:pt x="0" y="0"/>
                </a:moveTo>
                <a:lnTo>
                  <a:pt x="2261447" y="0"/>
                </a:lnTo>
                <a:lnTo>
                  <a:pt x="2261447" y="2280195"/>
                </a:lnTo>
                <a:lnTo>
                  <a:pt x="0" y="228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829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7448820" y="1476903"/>
            <a:ext cx="3390361" cy="86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1"/>
              </a:lnSpc>
            </a:pPr>
            <a:r>
              <a:rPr lang="en-US" sz="7501" b="1">
                <a:solidFill>
                  <a:srgbClr val="333652"/>
                </a:solidFill>
                <a:latin typeface="Signika Bold"/>
                <a:ea typeface="Signika Bold"/>
                <a:cs typeface="Signika Bold"/>
                <a:sym typeface="Signika Bold"/>
              </a:rPr>
              <a:t>RESULT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396052-A874-4CD5-9142-0BB1B9E77113}"/>
              </a:ext>
            </a:extLst>
          </p:cNvPr>
          <p:cNvGrpSpPr/>
          <p:nvPr/>
        </p:nvGrpSpPr>
        <p:grpSpPr>
          <a:xfrm>
            <a:off x="15301917" y="99171"/>
            <a:ext cx="3000832" cy="2314348"/>
            <a:chOff x="15301917" y="99171"/>
            <a:chExt cx="3000832" cy="2314348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6F69E83-B519-4F7A-8B3E-E8602539F143}"/>
                </a:ext>
              </a:extLst>
            </p:cNvPr>
            <p:cNvSpPr/>
            <p:nvPr/>
          </p:nvSpPr>
          <p:spPr>
            <a:xfrm rot="2376687">
              <a:off x="15301917" y="99171"/>
              <a:ext cx="2475238" cy="2314348"/>
            </a:xfrm>
            <a:custGeom>
              <a:avLst/>
              <a:gdLst/>
              <a:ahLst/>
              <a:cxnLst/>
              <a:rect l="l" t="t" r="r" b="b"/>
              <a:pathLst>
                <a:path w="3300317" h="3085797">
                  <a:moveTo>
                    <a:pt x="0" y="0"/>
                  </a:moveTo>
                  <a:lnTo>
                    <a:pt x="3300317" y="0"/>
                  </a:lnTo>
                  <a:lnTo>
                    <a:pt x="3300317" y="3085796"/>
                  </a:lnTo>
                  <a:lnTo>
                    <a:pt x="0" y="3085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787F7C09-A8B9-4E06-94EB-05627BF76E91}"/>
                </a:ext>
              </a:extLst>
            </p:cNvPr>
            <p:cNvSpPr txBox="1"/>
            <p:nvPr/>
          </p:nvSpPr>
          <p:spPr>
            <a:xfrm>
              <a:off x="15659780" y="1880401"/>
              <a:ext cx="2642969" cy="500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1" spc="-210" dirty="0">
                  <a:solidFill>
                    <a:srgbClr val="0162AF"/>
                  </a:solidFill>
                  <a:latin typeface="Atma Bold"/>
                  <a:ea typeface="Atma Bold"/>
                  <a:cs typeface="Atma Bold"/>
                  <a:sym typeface="Atma Bold"/>
                </a:rPr>
                <a:t>UCSW-2025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9448" y="-659011"/>
            <a:ext cx="24126897" cy="11665063"/>
            <a:chOff x="0" y="0"/>
            <a:chExt cx="32169196" cy="15553417"/>
          </a:xfrm>
        </p:grpSpPr>
        <p:sp>
          <p:nvSpPr>
            <p:cNvPr id="3" name="Freeform 3"/>
            <p:cNvSpPr/>
            <p:nvPr/>
          </p:nvSpPr>
          <p:spPr>
            <a:xfrm>
              <a:off x="0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098016" y="0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8"/>
                  </a:lnTo>
                  <a:lnTo>
                    <a:pt x="0" y="777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098016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6196032" y="0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8"/>
                  </a:lnTo>
                  <a:lnTo>
                    <a:pt x="0" y="777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6196032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4294048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2157927"/>
                  </a:lnTo>
                  <a:cubicBezTo>
                    <a:pt x="4274726" y="2163195"/>
                    <a:pt x="4270455" y="2167467"/>
                    <a:pt x="4265186" y="2167467"/>
                  </a:cubicBezTo>
                  <a:lnTo>
                    <a:pt x="9540" y="2167467"/>
                  </a:lnTo>
                  <a:cubicBezTo>
                    <a:pt x="7010" y="2167467"/>
                    <a:pt x="4583" y="2166462"/>
                    <a:pt x="2794" y="2164673"/>
                  </a:cubicBezTo>
                  <a:cubicBezTo>
                    <a:pt x="1005" y="2162883"/>
                    <a:pt x="0" y="2160457"/>
                    <a:pt x="0" y="2157927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14288816" y="3805152"/>
            <a:ext cx="6507813" cy="7200900"/>
          </a:xfrm>
          <a:custGeom>
            <a:avLst/>
            <a:gdLst/>
            <a:ahLst/>
            <a:cxnLst/>
            <a:rect l="l" t="t" r="r" b="b"/>
            <a:pathLst>
              <a:path w="6507813" h="7200900">
                <a:moveTo>
                  <a:pt x="6507813" y="0"/>
                </a:moveTo>
                <a:lnTo>
                  <a:pt x="0" y="0"/>
                </a:lnTo>
                <a:lnTo>
                  <a:pt x="0" y="7200900"/>
                </a:lnTo>
                <a:lnTo>
                  <a:pt x="6507813" y="7200900"/>
                </a:lnTo>
                <a:lnTo>
                  <a:pt x="65078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886479" y="8229600"/>
            <a:ext cx="3994785" cy="4114800"/>
          </a:xfrm>
          <a:custGeom>
            <a:avLst/>
            <a:gdLst/>
            <a:ahLst/>
            <a:cxnLst/>
            <a:rect l="l" t="t" r="r" b="b"/>
            <a:pathLst>
              <a:path w="3994785" h="4114800">
                <a:moveTo>
                  <a:pt x="0" y="0"/>
                </a:moveTo>
                <a:lnTo>
                  <a:pt x="3994785" y="0"/>
                </a:lnTo>
                <a:lnTo>
                  <a:pt x="39947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 flipH="1" flipV="1">
            <a:off x="-2079940" y="8863624"/>
            <a:ext cx="4159881" cy="4284856"/>
          </a:xfrm>
          <a:custGeom>
            <a:avLst/>
            <a:gdLst/>
            <a:ahLst/>
            <a:cxnLst/>
            <a:rect l="l" t="t" r="r" b="b"/>
            <a:pathLst>
              <a:path w="4159881" h="4284856">
                <a:moveTo>
                  <a:pt x="4159880" y="4284856"/>
                </a:moveTo>
                <a:lnTo>
                  <a:pt x="0" y="4284856"/>
                </a:lnTo>
                <a:lnTo>
                  <a:pt x="0" y="0"/>
                </a:lnTo>
                <a:lnTo>
                  <a:pt x="4159880" y="0"/>
                </a:lnTo>
                <a:lnTo>
                  <a:pt x="4159880" y="428485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599104" y="9544050"/>
            <a:ext cx="10202804" cy="600075"/>
            <a:chOff x="0" y="0"/>
            <a:chExt cx="13603738" cy="80010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3603738" cy="800100"/>
              <a:chOff x="0" y="0"/>
              <a:chExt cx="2687158" cy="15804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687158" cy="158044"/>
              </a:xfrm>
              <a:custGeom>
                <a:avLst/>
                <a:gdLst/>
                <a:ahLst/>
                <a:cxnLst/>
                <a:rect l="l" t="t" r="r" b="b"/>
                <a:pathLst>
                  <a:path w="2687158" h="158044">
                    <a:moveTo>
                      <a:pt x="38699" y="0"/>
                    </a:moveTo>
                    <a:lnTo>
                      <a:pt x="2648459" y="0"/>
                    </a:lnTo>
                    <a:cubicBezTo>
                      <a:pt x="2669832" y="0"/>
                      <a:pt x="2687158" y="17326"/>
                      <a:pt x="2687158" y="38699"/>
                    </a:cubicBezTo>
                    <a:lnTo>
                      <a:pt x="2687158" y="119345"/>
                    </a:lnTo>
                    <a:cubicBezTo>
                      <a:pt x="2687158" y="140718"/>
                      <a:pt x="2669832" y="158044"/>
                      <a:pt x="2648459" y="158044"/>
                    </a:cubicBezTo>
                    <a:lnTo>
                      <a:pt x="38699" y="158044"/>
                    </a:lnTo>
                    <a:cubicBezTo>
                      <a:pt x="17326" y="158044"/>
                      <a:pt x="0" y="140718"/>
                      <a:pt x="0" y="119345"/>
                    </a:cubicBezTo>
                    <a:lnTo>
                      <a:pt x="0" y="38699"/>
                    </a:lnTo>
                    <a:cubicBezTo>
                      <a:pt x="0" y="17326"/>
                      <a:pt x="17326" y="0"/>
                      <a:pt x="38699" y="0"/>
                    </a:cubicBezTo>
                    <a:close/>
                  </a:path>
                </a:pathLst>
              </a:custGeom>
              <a:solidFill>
                <a:srgbClr val="374E7A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2687158" cy="2151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424764" y="161925"/>
              <a:ext cx="12676009" cy="468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2nd Undergraduate Conference on Social Work , UCSW-2025 , 22.05.2025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257175" y="19050"/>
            <a:ext cx="2261447" cy="2280195"/>
          </a:xfrm>
          <a:custGeom>
            <a:avLst/>
            <a:gdLst/>
            <a:ahLst/>
            <a:cxnLst/>
            <a:rect l="l" t="t" r="r" b="b"/>
            <a:pathLst>
              <a:path w="2261447" h="2280195">
                <a:moveTo>
                  <a:pt x="0" y="0"/>
                </a:moveTo>
                <a:lnTo>
                  <a:pt x="2261447" y="0"/>
                </a:lnTo>
                <a:lnTo>
                  <a:pt x="2261447" y="2280195"/>
                </a:lnTo>
                <a:lnTo>
                  <a:pt x="0" y="228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829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7448820" y="1476903"/>
            <a:ext cx="3390361" cy="86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1"/>
              </a:lnSpc>
            </a:pPr>
            <a:r>
              <a:rPr lang="en-US" sz="7501" b="1">
                <a:solidFill>
                  <a:srgbClr val="333652"/>
                </a:solidFill>
                <a:latin typeface="Signika Bold"/>
                <a:ea typeface="Signika Bold"/>
                <a:cs typeface="Signika Bold"/>
                <a:sym typeface="Signika Bold"/>
              </a:rPr>
              <a:t>RESULT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8544017-5BEC-4EAE-B8A5-804FB0DF26F7}"/>
              </a:ext>
            </a:extLst>
          </p:cNvPr>
          <p:cNvGrpSpPr/>
          <p:nvPr/>
        </p:nvGrpSpPr>
        <p:grpSpPr>
          <a:xfrm>
            <a:off x="15301917" y="99171"/>
            <a:ext cx="3000832" cy="2314348"/>
            <a:chOff x="15301917" y="99171"/>
            <a:chExt cx="3000832" cy="2314348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9E31E88-2479-421D-89F4-F1EBC1F32816}"/>
                </a:ext>
              </a:extLst>
            </p:cNvPr>
            <p:cNvSpPr/>
            <p:nvPr/>
          </p:nvSpPr>
          <p:spPr>
            <a:xfrm rot="2376687">
              <a:off x="15301917" y="99171"/>
              <a:ext cx="2475238" cy="2314348"/>
            </a:xfrm>
            <a:custGeom>
              <a:avLst/>
              <a:gdLst/>
              <a:ahLst/>
              <a:cxnLst/>
              <a:rect l="l" t="t" r="r" b="b"/>
              <a:pathLst>
                <a:path w="3300317" h="3085797">
                  <a:moveTo>
                    <a:pt x="0" y="0"/>
                  </a:moveTo>
                  <a:lnTo>
                    <a:pt x="3300317" y="0"/>
                  </a:lnTo>
                  <a:lnTo>
                    <a:pt x="3300317" y="3085796"/>
                  </a:lnTo>
                  <a:lnTo>
                    <a:pt x="0" y="3085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B65D0823-7496-4496-BCFF-984324A2F77B}"/>
                </a:ext>
              </a:extLst>
            </p:cNvPr>
            <p:cNvSpPr txBox="1"/>
            <p:nvPr/>
          </p:nvSpPr>
          <p:spPr>
            <a:xfrm>
              <a:off x="15659780" y="1880401"/>
              <a:ext cx="2642969" cy="500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1" spc="-210" dirty="0">
                  <a:solidFill>
                    <a:srgbClr val="0162AF"/>
                  </a:solidFill>
                  <a:latin typeface="Atma Bold"/>
                  <a:ea typeface="Atma Bold"/>
                  <a:cs typeface="Atma Bold"/>
                  <a:sym typeface="Atma Bold"/>
                </a:rPr>
                <a:t>UCSW-2025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9448" y="-659011"/>
            <a:ext cx="24126897" cy="11665063"/>
            <a:chOff x="0" y="0"/>
            <a:chExt cx="32169196" cy="15553417"/>
          </a:xfrm>
        </p:grpSpPr>
        <p:sp>
          <p:nvSpPr>
            <p:cNvPr id="3" name="Freeform 3"/>
            <p:cNvSpPr/>
            <p:nvPr/>
          </p:nvSpPr>
          <p:spPr>
            <a:xfrm>
              <a:off x="0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098016" y="0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8"/>
                  </a:lnTo>
                  <a:lnTo>
                    <a:pt x="0" y="777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098016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6196032" y="0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8"/>
                  </a:lnTo>
                  <a:lnTo>
                    <a:pt x="0" y="777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6196032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4294048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2157927"/>
                  </a:lnTo>
                  <a:cubicBezTo>
                    <a:pt x="4274726" y="2163195"/>
                    <a:pt x="4270455" y="2167467"/>
                    <a:pt x="4265186" y="2167467"/>
                  </a:cubicBezTo>
                  <a:lnTo>
                    <a:pt x="9540" y="2167467"/>
                  </a:lnTo>
                  <a:cubicBezTo>
                    <a:pt x="7010" y="2167467"/>
                    <a:pt x="4583" y="2166462"/>
                    <a:pt x="2794" y="2164673"/>
                  </a:cubicBezTo>
                  <a:cubicBezTo>
                    <a:pt x="1005" y="2162883"/>
                    <a:pt x="0" y="2160457"/>
                    <a:pt x="0" y="2157927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14288816" y="3805152"/>
            <a:ext cx="6507813" cy="7200900"/>
          </a:xfrm>
          <a:custGeom>
            <a:avLst/>
            <a:gdLst/>
            <a:ahLst/>
            <a:cxnLst/>
            <a:rect l="l" t="t" r="r" b="b"/>
            <a:pathLst>
              <a:path w="6507813" h="7200900">
                <a:moveTo>
                  <a:pt x="6507813" y="0"/>
                </a:moveTo>
                <a:lnTo>
                  <a:pt x="0" y="0"/>
                </a:lnTo>
                <a:lnTo>
                  <a:pt x="0" y="7200900"/>
                </a:lnTo>
                <a:lnTo>
                  <a:pt x="6507813" y="7200900"/>
                </a:lnTo>
                <a:lnTo>
                  <a:pt x="65078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886479" y="8229600"/>
            <a:ext cx="3994785" cy="4114800"/>
          </a:xfrm>
          <a:custGeom>
            <a:avLst/>
            <a:gdLst/>
            <a:ahLst/>
            <a:cxnLst/>
            <a:rect l="l" t="t" r="r" b="b"/>
            <a:pathLst>
              <a:path w="3994785" h="4114800">
                <a:moveTo>
                  <a:pt x="0" y="0"/>
                </a:moveTo>
                <a:lnTo>
                  <a:pt x="3994785" y="0"/>
                </a:lnTo>
                <a:lnTo>
                  <a:pt x="39947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 flipH="1" flipV="1">
            <a:off x="-2079940" y="8863624"/>
            <a:ext cx="4159881" cy="4284856"/>
          </a:xfrm>
          <a:custGeom>
            <a:avLst/>
            <a:gdLst/>
            <a:ahLst/>
            <a:cxnLst/>
            <a:rect l="l" t="t" r="r" b="b"/>
            <a:pathLst>
              <a:path w="4159881" h="4284856">
                <a:moveTo>
                  <a:pt x="4159880" y="4284856"/>
                </a:moveTo>
                <a:lnTo>
                  <a:pt x="0" y="4284856"/>
                </a:lnTo>
                <a:lnTo>
                  <a:pt x="0" y="0"/>
                </a:lnTo>
                <a:lnTo>
                  <a:pt x="4159880" y="0"/>
                </a:lnTo>
                <a:lnTo>
                  <a:pt x="4159880" y="428485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599104" y="9544050"/>
            <a:ext cx="10202804" cy="600075"/>
            <a:chOff x="0" y="0"/>
            <a:chExt cx="13603738" cy="80010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3603738" cy="800100"/>
              <a:chOff x="0" y="0"/>
              <a:chExt cx="2687158" cy="15804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687158" cy="158044"/>
              </a:xfrm>
              <a:custGeom>
                <a:avLst/>
                <a:gdLst/>
                <a:ahLst/>
                <a:cxnLst/>
                <a:rect l="l" t="t" r="r" b="b"/>
                <a:pathLst>
                  <a:path w="2687158" h="158044">
                    <a:moveTo>
                      <a:pt x="38699" y="0"/>
                    </a:moveTo>
                    <a:lnTo>
                      <a:pt x="2648459" y="0"/>
                    </a:lnTo>
                    <a:cubicBezTo>
                      <a:pt x="2669832" y="0"/>
                      <a:pt x="2687158" y="17326"/>
                      <a:pt x="2687158" y="38699"/>
                    </a:cubicBezTo>
                    <a:lnTo>
                      <a:pt x="2687158" y="119345"/>
                    </a:lnTo>
                    <a:cubicBezTo>
                      <a:pt x="2687158" y="140718"/>
                      <a:pt x="2669832" y="158044"/>
                      <a:pt x="2648459" y="158044"/>
                    </a:cubicBezTo>
                    <a:lnTo>
                      <a:pt x="38699" y="158044"/>
                    </a:lnTo>
                    <a:cubicBezTo>
                      <a:pt x="17326" y="158044"/>
                      <a:pt x="0" y="140718"/>
                      <a:pt x="0" y="119345"/>
                    </a:cubicBezTo>
                    <a:lnTo>
                      <a:pt x="0" y="38699"/>
                    </a:lnTo>
                    <a:cubicBezTo>
                      <a:pt x="0" y="17326"/>
                      <a:pt x="17326" y="0"/>
                      <a:pt x="38699" y="0"/>
                    </a:cubicBezTo>
                    <a:close/>
                  </a:path>
                </a:pathLst>
              </a:custGeom>
              <a:solidFill>
                <a:srgbClr val="374E7A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2687158" cy="2151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424764" y="161925"/>
              <a:ext cx="12676009" cy="468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2nd Undergraduate Conference on Social Work , UCSW-2025 , 22.05.2025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257175" y="19050"/>
            <a:ext cx="2261447" cy="2280195"/>
          </a:xfrm>
          <a:custGeom>
            <a:avLst/>
            <a:gdLst/>
            <a:ahLst/>
            <a:cxnLst/>
            <a:rect l="l" t="t" r="r" b="b"/>
            <a:pathLst>
              <a:path w="2261447" h="2280195">
                <a:moveTo>
                  <a:pt x="0" y="0"/>
                </a:moveTo>
                <a:lnTo>
                  <a:pt x="2261447" y="0"/>
                </a:lnTo>
                <a:lnTo>
                  <a:pt x="2261447" y="2280195"/>
                </a:lnTo>
                <a:lnTo>
                  <a:pt x="0" y="228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829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6282330" y="1476903"/>
            <a:ext cx="5723339" cy="86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1"/>
              </a:lnSpc>
            </a:pPr>
            <a:r>
              <a:rPr lang="en-US" sz="7501" b="1">
                <a:solidFill>
                  <a:srgbClr val="333652"/>
                </a:solidFill>
                <a:latin typeface="Signika Bold"/>
                <a:ea typeface="Signika Bold"/>
                <a:cs typeface="Signika Bold"/>
                <a:sym typeface="Signika Bold"/>
              </a:rPr>
              <a:t>REFERENCES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E0BA61-3A78-4BB8-ACB0-51F35C35019F}"/>
              </a:ext>
            </a:extLst>
          </p:cNvPr>
          <p:cNvGrpSpPr/>
          <p:nvPr/>
        </p:nvGrpSpPr>
        <p:grpSpPr>
          <a:xfrm>
            <a:off x="15301917" y="99171"/>
            <a:ext cx="3000832" cy="2314348"/>
            <a:chOff x="15301917" y="99171"/>
            <a:chExt cx="3000832" cy="2314348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86EB8FC-FA03-4333-A041-AA3263EA423E}"/>
                </a:ext>
              </a:extLst>
            </p:cNvPr>
            <p:cNvSpPr/>
            <p:nvPr/>
          </p:nvSpPr>
          <p:spPr>
            <a:xfrm rot="2376687">
              <a:off x="15301917" y="99171"/>
              <a:ext cx="2475238" cy="2314348"/>
            </a:xfrm>
            <a:custGeom>
              <a:avLst/>
              <a:gdLst/>
              <a:ahLst/>
              <a:cxnLst/>
              <a:rect l="l" t="t" r="r" b="b"/>
              <a:pathLst>
                <a:path w="3300317" h="3085797">
                  <a:moveTo>
                    <a:pt x="0" y="0"/>
                  </a:moveTo>
                  <a:lnTo>
                    <a:pt x="3300317" y="0"/>
                  </a:lnTo>
                  <a:lnTo>
                    <a:pt x="3300317" y="3085796"/>
                  </a:lnTo>
                  <a:lnTo>
                    <a:pt x="0" y="3085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4767236D-2355-4E4F-9682-1B45F701F7C8}"/>
                </a:ext>
              </a:extLst>
            </p:cNvPr>
            <p:cNvSpPr txBox="1"/>
            <p:nvPr/>
          </p:nvSpPr>
          <p:spPr>
            <a:xfrm>
              <a:off x="15659780" y="1880401"/>
              <a:ext cx="2642969" cy="500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1" spc="-210" dirty="0">
                  <a:solidFill>
                    <a:srgbClr val="0162AF"/>
                  </a:solidFill>
                  <a:latin typeface="Atma Bold"/>
                  <a:ea typeface="Atma Bold"/>
                  <a:cs typeface="Atma Bold"/>
                  <a:sym typeface="Atma Bold"/>
                </a:rPr>
                <a:t>UCSW-2025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9448" y="-659011"/>
            <a:ext cx="24126897" cy="11665063"/>
            <a:chOff x="0" y="0"/>
            <a:chExt cx="32169196" cy="15553417"/>
          </a:xfrm>
        </p:grpSpPr>
        <p:sp>
          <p:nvSpPr>
            <p:cNvPr id="3" name="Freeform 3"/>
            <p:cNvSpPr/>
            <p:nvPr/>
          </p:nvSpPr>
          <p:spPr>
            <a:xfrm>
              <a:off x="0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098016" y="0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8"/>
                  </a:lnTo>
                  <a:lnTo>
                    <a:pt x="0" y="777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098016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6196032" y="0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8"/>
                  </a:lnTo>
                  <a:lnTo>
                    <a:pt x="0" y="777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6196032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4294048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2157927"/>
                  </a:lnTo>
                  <a:cubicBezTo>
                    <a:pt x="4274726" y="2163195"/>
                    <a:pt x="4270455" y="2167467"/>
                    <a:pt x="4265186" y="2167467"/>
                  </a:cubicBezTo>
                  <a:lnTo>
                    <a:pt x="9540" y="2167467"/>
                  </a:lnTo>
                  <a:cubicBezTo>
                    <a:pt x="7010" y="2167467"/>
                    <a:pt x="4583" y="2166462"/>
                    <a:pt x="2794" y="2164673"/>
                  </a:cubicBezTo>
                  <a:cubicBezTo>
                    <a:pt x="1005" y="2162883"/>
                    <a:pt x="0" y="2160457"/>
                    <a:pt x="0" y="2157927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14288816" y="3805152"/>
            <a:ext cx="6507813" cy="7200900"/>
          </a:xfrm>
          <a:custGeom>
            <a:avLst/>
            <a:gdLst/>
            <a:ahLst/>
            <a:cxnLst/>
            <a:rect l="l" t="t" r="r" b="b"/>
            <a:pathLst>
              <a:path w="6507813" h="7200900">
                <a:moveTo>
                  <a:pt x="6507813" y="0"/>
                </a:moveTo>
                <a:lnTo>
                  <a:pt x="0" y="0"/>
                </a:lnTo>
                <a:lnTo>
                  <a:pt x="0" y="7200900"/>
                </a:lnTo>
                <a:lnTo>
                  <a:pt x="6507813" y="7200900"/>
                </a:lnTo>
                <a:lnTo>
                  <a:pt x="65078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886479" y="8229600"/>
            <a:ext cx="3994785" cy="4114800"/>
          </a:xfrm>
          <a:custGeom>
            <a:avLst/>
            <a:gdLst/>
            <a:ahLst/>
            <a:cxnLst/>
            <a:rect l="l" t="t" r="r" b="b"/>
            <a:pathLst>
              <a:path w="3994785" h="4114800">
                <a:moveTo>
                  <a:pt x="0" y="0"/>
                </a:moveTo>
                <a:lnTo>
                  <a:pt x="3994785" y="0"/>
                </a:lnTo>
                <a:lnTo>
                  <a:pt x="39947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 flipH="1" flipV="1">
            <a:off x="-2079940" y="8863624"/>
            <a:ext cx="4159881" cy="4284856"/>
          </a:xfrm>
          <a:custGeom>
            <a:avLst/>
            <a:gdLst/>
            <a:ahLst/>
            <a:cxnLst/>
            <a:rect l="l" t="t" r="r" b="b"/>
            <a:pathLst>
              <a:path w="4159881" h="4284856">
                <a:moveTo>
                  <a:pt x="4159880" y="4284856"/>
                </a:moveTo>
                <a:lnTo>
                  <a:pt x="0" y="4284856"/>
                </a:lnTo>
                <a:lnTo>
                  <a:pt x="0" y="0"/>
                </a:lnTo>
                <a:lnTo>
                  <a:pt x="4159880" y="0"/>
                </a:lnTo>
                <a:lnTo>
                  <a:pt x="4159880" y="428485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599104" y="9544050"/>
            <a:ext cx="10202804" cy="600075"/>
            <a:chOff x="0" y="0"/>
            <a:chExt cx="13603738" cy="80010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3603738" cy="800100"/>
              <a:chOff x="0" y="0"/>
              <a:chExt cx="2687158" cy="15804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687158" cy="158044"/>
              </a:xfrm>
              <a:custGeom>
                <a:avLst/>
                <a:gdLst/>
                <a:ahLst/>
                <a:cxnLst/>
                <a:rect l="l" t="t" r="r" b="b"/>
                <a:pathLst>
                  <a:path w="2687158" h="158044">
                    <a:moveTo>
                      <a:pt x="38699" y="0"/>
                    </a:moveTo>
                    <a:lnTo>
                      <a:pt x="2648459" y="0"/>
                    </a:lnTo>
                    <a:cubicBezTo>
                      <a:pt x="2669832" y="0"/>
                      <a:pt x="2687158" y="17326"/>
                      <a:pt x="2687158" y="38699"/>
                    </a:cubicBezTo>
                    <a:lnTo>
                      <a:pt x="2687158" y="119345"/>
                    </a:lnTo>
                    <a:cubicBezTo>
                      <a:pt x="2687158" y="140718"/>
                      <a:pt x="2669832" y="158044"/>
                      <a:pt x="2648459" y="158044"/>
                    </a:cubicBezTo>
                    <a:lnTo>
                      <a:pt x="38699" y="158044"/>
                    </a:lnTo>
                    <a:cubicBezTo>
                      <a:pt x="17326" y="158044"/>
                      <a:pt x="0" y="140718"/>
                      <a:pt x="0" y="119345"/>
                    </a:cubicBezTo>
                    <a:lnTo>
                      <a:pt x="0" y="38699"/>
                    </a:lnTo>
                    <a:cubicBezTo>
                      <a:pt x="0" y="17326"/>
                      <a:pt x="17326" y="0"/>
                      <a:pt x="38699" y="0"/>
                    </a:cubicBezTo>
                    <a:close/>
                  </a:path>
                </a:pathLst>
              </a:custGeom>
              <a:solidFill>
                <a:srgbClr val="374E7A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2687158" cy="2151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424764" y="161925"/>
              <a:ext cx="12676009" cy="468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2nd Undergraduate Conference on Social Work , UCSW-2025 , 22.05.2025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257175" y="19050"/>
            <a:ext cx="2261447" cy="2280195"/>
          </a:xfrm>
          <a:custGeom>
            <a:avLst/>
            <a:gdLst/>
            <a:ahLst/>
            <a:cxnLst/>
            <a:rect l="l" t="t" r="r" b="b"/>
            <a:pathLst>
              <a:path w="2261447" h="2280195">
                <a:moveTo>
                  <a:pt x="0" y="0"/>
                </a:moveTo>
                <a:lnTo>
                  <a:pt x="2261447" y="0"/>
                </a:lnTo>
                <a:lnTo>
                  <a:pt x="2261447" y="2280195"/>
                </a:lnTo>
                <a:lnTo>
                  <a:pt x="0" y="228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829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240974" y="4376652"/>
            <a:ext cx="10333793" cy="171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0"/>
              </a:lnSpc>
            </a:pPr>
            <a:r>
              <a:rPr lang="en-US" sz="15000" b="1">
                <a:solidFill>
                  <a:srgbClr val="333652"/>
                </a:solidFill>
                <a:latin typeface="Signika Bold"/>
                <a:ea typeface="Signika Bold"/>
                <a:cs typeface="Signika Bold"/>
                <a:sym typeface="Signika Bold"/>
              </a:rPr>
              <a:t>THANK YOU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6736947"/>
            <a:ext cx="16230600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333652"/>
                </a:solidFill>
                <a:latin typeface="Signika Bold"/>
                <a:ea typeface="Signika Bold"/>
                <a:cs typeface="Signika Bold"/>
                <a:sym typeface="Signika Bold"/>
              </a:rPr>
              <a:t>Cities are judged by their richest inhabitants and rural areas are judged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333652"/>
                </a:solidFill>
                <a:latin typeface="Signika Bold"/>
                <a:ea typeface="Signika Bold"/>
                <a:cs typeface="Signika Bold"/>
                <a:sym typeface="Signika Bold"/>
              </a:rPr>
              <a:t>- Sharyn McCrumb -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7AE8AF9-6041-47CD-ABBE-E0A09BB137C9}"/>
              </a:ext>
            </a:extLst>
          </p:cNvPr>
          <p:cNvGrpSpPr/>
          <p:nvPr/>
        </p:nvGrpSpPr>
        <p:grpSpPr>
          <a:xfrm>
            <a:off x="15301917" y="99171"/>
            <a:ext cx="3000832" cy="2314348"/>
            <a:chOff x="15301917" y="99171"/>
            <a:chExt cx="3000832" cy="2314348"/>
          </a:xfrm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912AAF8-3F04-4875-AE24-5463156A8FB8}"/>
                </a:ext>
              </a:extLst>
            </p:cNvPr>
            <p:cNvSpPr/>
            <p:nvPr/>
          </p:nvSpPr>
          <p:spPr>
            <a:xfrm rot="2376687">
              <a:off x="15301917" y="99171"/>
              <a:ext cx="2475238" cy="2314348"/>
            </a:xfrm>
            <a:custGeom>
              <a:avLst/>
              <a:gdLst/>
              <a:ahLst/>
              <a:cxnLst/>
              <a:rect l="l" t="t" r="r" b="b"/>
              <a:pathLst>
                <a:path w="3300317" h="3085797">
                  <a:moveTo>
                    <a:pt x="0" y="0"/>
                  </a:moveTo>
                  <a:lnTo>
                    <a:pt x="3300317" y="0"/>
                  </a:lnTo>
                  <a:lnTo>
                    <a:pt x="3300317" y="3085796"/>
                  </a:lnTo>
                  <a:lnTo>
                    <a:pt x="0" y="3085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21">
              <a:extLst>
                <a:ext uri="{FF2B5EF4-FFF2-40B4-BE49-F238E27FC236}">
                  <a16:creationId xmlns:a16="http://schemas.microsoft.com/office/drawing/2014/main" id="{76DD734F-A148-43ED-8178-112B04073CF8}"/>
                </a:ext>
              </a:extLst>
            </p:cNvPr>
            <p:cNvSpPr txBox="1"/>
            <p:nvPr/>
          </p:nvSpPr>
          <p:spPr>
            <a:xfrm>
              <a:off x="15659780" y="1880401"/>
              <a:ext cx="2642969" cy="500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1" spc="-210" dirty="0">
                  <a:solidFill>
                    <a:srgbClr val="0162AF"/>
                  </a:solidFill>
                  <a:latin typeface="Atma Bold"/>
                  <a:ea typeface="Atma Bold"/>
                  <a:cs typeface="Atma Bold"/>
                  <a:sym typeface="Atma Bold"/>
                </a:rPr>
                <a:t>UCSW-2025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9448" y="-659011"/>
            <a:ext cx="24126897" cy="11665063"/>
            <a:chOff x="0" y="0"/>
            <a:chExt cx="32169196" cy="15553417"/>
          </a:xfrm>
        </p:grpSpPr>
        <p:sp>
          <p:nvSpPr>
            <p:cNvPr id="3" name="Freeform 3"/>
            <p:cNvSpPr/>
            <p:nvPr/>
          </p:nvSpPr>
          <p:spPr>
            <a:xfrm>
              <a:off x="0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098016" y="0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8"/>
                  </a:lnTo>
                  <a:lnTo>
                    <a:pt x="0" y="777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098016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6196032" y="0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8"/>
                  </a:lnTo>
                  <a:lnTo>
                    <a:pt x="0" y="777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6196032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4294048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2157927"/>
                  </a:lnTo>
                  <a:cubicBezTo>
                    <a:pt x="4274726" y="2163195"/>
                    <a:pt x="4270455" y="2167467"/>
                    <a:pt x="4265186" y="2167467"/>
                  </a:cubicBezTo>
                  <a:lnTo>
                    <a:pt x="9540" y="2167467"/>
                  </a:lnTo>
                  <a:cubicBezTo>
                    <a:pt x="7010" y="2167467"/>
                    <a:pt x="4583" y="2166462"/>
                    <a:pt x="2794" y="2164673"/>
                  </a:cubicBezTo>
                  <a:cubicBezTo>
                    <a:pt x="1005" y="2162883"/>
                    <a:pt x="0" y="2160457"/>
                    <a:pt x="0" y="2157927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14288816" y="3805152"/>
            <a:ext cx="6507813" cy="7200900"/>
          </a:xfrm>
          <a:custGeom>
            <a:avLst/>
            <a:gdLst/>
            <a:ahLst/>
            <a:cxnLst/>
            <a:rect l="l" t="t" r="r" b="b"/>
            <a:pathLst>
              <a:path w="6507813" h="7200900">
                <a:moveTo>
                  <a:pt x="6507813" y="0"/>
                </a:moveTo>
                <a:lnTo>
                  <a:pt x="0" y="0"/>
                </a:lnTo>
                <a:lnTo>
                  <a:pt x="0" y="7200900"/>
                </a:lnTo>
                <a:lnTo>
                  <a:pt x="6507813" y="7200900"/>
                </a:lnTo>
                <a:lnTo>
                  <a:pt x="65078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886479" y="8229600"/>
            <a:ext cx="3994785" cy="4114800"/>
          </a:xfrm>
          <a:custGeom>
            <a:avLst/>
            <a:gdLst/>
            <a:ahLst/>
            <a:cxnLst/>
            <a:rect l="l" t="t" r="r" b="b"/>
            <a:pathLst>
              <a:path w="3994785" h="4114800">
                <a:moveTo>
                  <a:pt x="0" y="0"/>
                </a:moveTo>
                <a:lnTo>
                  <a:pt x="3994785" y="0"/>
                </a:lnTo>
                <a:lnTo>
                  <a:pt x="39947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 flipH="1" flipV="1">
            <a:off x="-2079940" y="8863624"/>
            <a:ext cx="4159881" cy="4284856"/>
          </a:xfrm>
          <a:custGeom>
            <a:avLst/>
            <a:gdLst/>
            <a:ahLst/>
            <a:cxnLst/>
            <a:rect l="l" t="t" r="r" b="b"/>
            <a:pathLst>
              <a:path w="4159881" h="4284856">
                <a:moveTo>
                  <a:pt x="4159880" y="4284856"/>
                </a:moveTo>
                <a:lnTo>
                  <a:pt x="0" y="4284856"/>
                </a:lnTo>
                <a:lnTo>
                  <a:pt x="0" y="0"/>
                </a:lnTo>
                <a:lnTo>
                  <a:pt x="4159880" y="0"/>
                </a:lnTo>
                <a:lnTo>
                  <a:pt x="4159880" y="428485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160794" y="1557810"/>
            <a:ext cx="10185161" cy="828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41"/>
              </a:lnSpc>
            </a:pPr>
            <a:r>
              <a:rPr lang="en-US" sz="7301" b="1" dirty="0">
                <a:solidFill>
                  <a:srgbClr val="333652"/>
                </a:solidFill>
                <a:latin typeface="Signika Bold"/>
                <a:ea typeface="Signika Bold"/>
                <a:cs typeface="Signika Bold"/>
                <a:sym typeface="Signika Bold"/>
              </a:rPr>
              <a:t>TITLE OF THE ABSTRACT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3599104" y="9544050"/>
            <a:ext cx="10202804" cy="600075"/>
            <a:chOff x="0" y="0"/>
            <a:chExt cx="13603738" cy="80010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3603738" cy="800100"/>
              <a:chOff x="0" y="0"/>
              <a:chExt cx="2687158" cy="15804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687158" cy="158044"/>
              </a:xfrm>
              <a:custGeom>
                <a:avLst/>
                <a:gdLst/>
                <a:ahLst/>
                <a:cxnLst/>
                <a:rect l="l" t="t" r="r" b="b"/>
                <a:pathLst>
                  <a:path w="2687158" h="158044">
                    <a:moveTo>
                      <a:pt x="38699" y="0"/>
                    </a:moveTo>
                    <a:lnTo>
                      <a:pt x="2648459" y="0"/>
                    </a:lnTo>
                    <a:cubicBezTo>
                      <a:pt x="2669832" y="0"/>
                      <a:pt x="2687158" y="17326"/>
                      <a:pt x="2687158" y="38699"/>
                    </a:cubicBezTo>
                    <a:lnTo>
                      <a:pt x="2687158" y="119345"/>
                    </a:lnTo>
                    <a:cubicBezTo>
                      <a:pt x="2687158" y="140718"/>
                      <a:pt x="2669832" y="158044"/>
                      <a:pt x="2648459" y="158044"/>
                    </a:cubicBezTo>
                    <a:lnTo>
                      <a:pt x="38699" y="158044"/>
                    </a:lnTo>
                    <a:cubicBezTo>
                      <a:pt x="17326" y="158044"/>
                      <a:pt x="0" y="140718"/>
                      <a:pt x="0" y="119345"/>
                    </a:cubicBezTo>
                    <a:lnTo>
                      <a:pt x="0" y="38699"/>
                    </a:lnTo>
                    <a:cubicBezTo>
                      <a:pt x="0" y="17326"/>
                      <a:pt x="17326" y="0"/>
                      <a:pt x="38699" y="0"/>
                    </a:cubicBezTo>
                    <a:close/>
                  </a:path>
                </a:pathLst>
              </a:custGeom>
              <a:solidFill>
                <a:srgbClr val="374E7A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57150"/>
                <a:ext cx="2687158" cy="2151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424764" y="161925"/>
              <a:ext cx="12676009" cy="468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2nd Undergraduate Conference on Social Work , UCSW-2025 , 22.05.2025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330842" y="2669616"/>
            <a:ext cx="13877239" cy="5904431"/>
            <a:chOff x="0" y="0"/>
            <a:chExt cx="18502985" cy="7872575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104775"/>
              <a:ext cx="18502985" cy="7977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80"/>
                </a:lnSpc>
                <a:spcBef>
                  <a:spcPct val="0"/>
                </a:spcBef>
              </a:pPr>
              <a:r>
                <a:rPr lang="en-US" sz="3414" b="1">
                  <a:solidFill>
                    <a:srgbClr val="333652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ABSTRACT ID: </a:t>
              </a:r>
            </a:p>
            <a:p>
              <a:pPr algn="l">
                <a:lnSpc>
                  <a:spcPts val="4780"/>
                </a:lnSpc>
                <a:spcBef>
                  <a:spcPct val="0"/>
                </a:spcBef>
              </a:pPr>
              <a:endParaRPr lang="en-US" sz="3414" b="1">
                <a:solidFill>
                  <a:srgbClr val="333652"/>
                </a:solidFill>
                <a:latin typeface="Poppins Semi-Bold"/>
                <a:ea typeface="Poppins Semi-Bold"/>
                <a:cs typeface="Poppins Semi-Bold"/>
                <a:sym typeface="Poppins Semi-Bold"/>
              </a:endParaRPr>
            </a:p>
            <a:p>
              <a:pPr algn="l">
                <a:lnSpc>
                  <a:spcPts val="4780"/>
                </a:lnSpc>
                <a:spcBef>
                  <a:spcPct val="0"/>
                </a:spcBef>
              </a:pPr>
              <a:r>
                <a:rPr lang="en-US" sz="3414" b="1">
                  <a:solidFill>
                    <a:srgbClr val="333652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Co-Authors: </a:t>
              </a:r>
            </a:p>
            <a:p>
              <a:pPr algn="l">
                <a:lnSpc>
                  <a:spcPts val="4780"/>
                </a:lnSpc>
                <a:spcBef>
                  <a:spcPct val="0"/>
                </a:spcBef>
              </a:pPr>
              <a:r>
                <a:rPr lang="en-US" sz="3414" b="1">
                  <a:solidFill>
                    <a:srgbClr val="333652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           </a:t>
              </a:r>
            </a:p>
            <a:p>
              <a:pPr algn="l">
                <a:lnSpc>
                  <a:spcPts val="4780"/>
                </a:lnSpc>
                <a:spcBef>
                  <a:spcPct val="0"/>
                </a:spcBef>
              </a:pPr>
              <a:r>
                <a:rPr lang="en-US" sz="3414" b="1">
                  <a:solidFill>
                    <a:srgbClr val="333652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          </a:t>
              </a:r>
            </a:p>
            <a:p>
              <a:pPr algn="l">
                <a:lnSpc>
                  <a:spcPts val="4780"/>
                </a:lnSpc>
                <a:spcBef>
                  <a:spcPct val="0"/>
                </a:spcBef>
              </a:pPr>
              <a:r>
                <a:rPr lang="en-US" sz="3414" b="1">
                  <a:solidFill>
                    <a:srgbClr val="333652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          </a:t>
              </a:r>
            </a:p>
            <a:p>
              <a:pPr algn="l">
                <a:lnSpc>
                  <a:spcPts val="4780"/>
                </a:lnSpc>
                <a:spcBef>
                  <a:spcPct val="0"/>
                </a:spcBef>
              </a:pPr>
              <a:endParaRPr lang="en-US" sz="3414" b="1">
                <a:solidFill>
                  <a:srgbClr val="333652"/>
                </a:solidFill>
                <a:latin typeface="Poppins Semi-Bold"/>
                <a:ea typeface="Poppins Semi-Bold"/>
                <a:cs typeface="Poppins Semi-Bold"/>
                <a:sym typeface="Poppins Semi-Bold"/>
              </a:endParaRPr>
            </a:p>
            <a:p>
              <a:pPr algn="l">
                <a:lnSpc>
                  <a:spcPts val="4780"/>
                </a:lnSpc>
                <a:spcBef>
                  <a:spcPct val="0"/>
                </a:spcBef>
              </a:pPr>
              <a:endParaRPr lang="en-US" sz="3414" b="1">
                <a:solidFill>
                  <a:srgbClr val="333652"/>
                </a:solidFill>
                <a:latin typeface="Poppins Semi-Bold"/>
                <a:ea typeface="Poppins Semi-Bold"/>
                <a:cs typeface="Poppins Semi-Bold"/>
                <a:sym typeface="Poppins Semi-Bold"/>
              </a:endParaRPr>
            </a:p>
            <a:p>
              <a:pPr algn="ctr">
                <a:lnSpc>
                  <a:spcPts val="4780"/>
                </a:lnSpc>
                <a:spcBef>
                  <a:spcPct val="0"/>
                </a:spcBef>
              </a:pPr>
              <a:endParaRPr lang="en-US" sz="3414" b="1">
                <a:solidFill>
                  <a:srgbClr val="333652"/>
                </a:solidFill>
                <a:latin typeface="Poppins Semi-Bold"/>
                <a:ea typeface="Poppins Semi-Bold"/>
                <a:cs typeface="Poppins Semi-Bold"/>
                <a:sym typeface="Poppins Semi-Bold"/>
              </a:endParaRPr>
            </a:p>
            <a:p>
              <a:pPr algn="ctr">
                <a:lnSpc>
                  <a:spcPts val="4780"/>
                </a:lnSpc>
                <a:spcBef>
                  <a:spcPct val="0"/>
                </a:spcBef>
              </a:pPr>
              <a:r>
                <a:rPr lang="en-US" sz="3414" b="1">
                  <a:solidFill>
                    <a:srgbClr val="333652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Department , Faculty , University, City 2Institute Name, Address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189479" y="2387630"/>
              <a:ext cx="214668" cy="549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1"/>
                </a:lnSpc>
              </a:pPr>
              <a:r>
                <a:rPr lang="en-US" sz="2379">
                  <a:solidFill>
                    <a:srgbClr val="333652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004463" y="2455582"/>
              <a:ext cx="3953666" cy="8585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74"/>
                </a:lnSpc>
                <a:spcBef>
                  <a:spcPct val="0"/>
                </a:spcBef>
              </a:pPr>
              <a:r>
                <a:rPr lang="en-US" sz="3767" b="1">
                  <a:solidFill>
                    <a:srgbClr val="333652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Author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189479" y="3064378"/>
              <a:ext cx="214668" cy="549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1"/>
                </a:lnSpc>
              </a:pPr>
              <a:r>
                <a:rPr lang="en-US" sz="2379">
                  <a:solidFill>
                    <a:srgbClr val="333652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004463" y="3132330"/>
              <a:ext cx="3953666" cy="8585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74"/>
                </a:lnSpc>
                <a:spcBef>
                  <a:spcPct val="0"/>
                </a:spcBef>
              </a:pPr>
              <a:r>
                <a:rPr lang="en-US" sz="3767" b="1">
                  <a:solidFill>
                    <a:srgbClr val="333652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Author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4189479" y="3821377"/>
              <a:ext cx="214668" cy="549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1"/>
                </a:lnSpc>
              </a:pPr>
              <a:r>
                <a:rPr lang="en-US" sz="2379">
                  <a:solidFill>
                    <a:srgbClr val="333652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004463" y="3889329"/>
              <a:ext cx="3953666" cy="8585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74"/>
                </a:lnSpc>
                <a:spcBef>
                  <a:spcPct val="0"/>
                </a:spcBef>
              </a:pPr>
              <a:r>
                <a:rPr lang="en-US" sz="3767" b="1">
                  <a:solidFill>
                    <a:srgbClr val="333652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Author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189479" y="4498125"/>
              <a:ext cx="214668" cy="549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1"/>
                </a:lnSpc>
              </a:pPr>
              <a:r>
                <a:rPr lang="en-US" sz="2379">
                  <a:solidFill>
                    <a:srgbClr val="333652"/>
                  </a:solidFill>
                  <a:latin typeface="Poppins"/>
                  <a:ea typeface="Poppins"/>
                  <a:cs typeface="Poppins"/>
                  <a:sym typeface="Poppins"/>
                </a:rPr>
                <a:t>4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004463" y="4566077"/>
              <a:ext cx="3953666" cy="8585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74"/>
                </a:lnSpc>
                <a:spcBef>
                  <a:spcPct val="0"/>
                </a:spcBef>
              </a:pPr>
              <a:r>
                <a:rPr lang="en-US" sz="3767" b="1">
                  <a:solidFill>
                    <a:srgbClr val="333652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Author</a:t>
              </a:r>
            </a:p>
          </p:txBody>
        </p:sp>
      </p:grpSp>
      <p:sp>
        <p:nvSpPr>
          <p:cNvPr id="34" name="Freeform 34"/>
          <p:cNvSpPr/>
          <p:nvPr/>
        </p:nvSpPr>
        <p:spPr>
          <a:xfrm>
            <a:off x="257175" y="19050"/>
            <a:ext cx="2261447" cy="2280195"/>
          </a:xfrm>
          <a:custGeom>
            <a:avLst/>
            <a:gdLst/>
            <a:ahLst/>
            <a:cxnLst/>
            <a:rect l="l" t="t" r="r" b="b"/>
            <a:pathLst>
              <a:path w="2261447" h="2280195">
                <a:moveTo>
                  <a:pt x="0" y="0"/>
                </a:moveTo>
                <a:lnTo>
                  <a:pt x="2261447" y="0"/>
                </a:lnTo>
                <a:lnTo>
                  <a:pt x="2261447" y="2280195"/>
                </a:lnTo>
                <a:lnTo>
                  <a:pt x="0" y="228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829"/>
            </a:stretch>
          </a:blipFill>
        </p:spPr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10F14B5-1F19-4D3F-8926-3211A8D11878}"/>
              </a:ext>
            </a:extLst>
          </p:cNvPr>
          <p:cNvGrpSpPr/>
          <p:nvPr/>
        </p:nvGrpSpPr>
        <p:grpSpPr>
          <a:xfrm>
            <a:off x="15301917" y="99171"/>
            <a:ext cx="3000832" cy="2314348"/>
            <a:chOff x="15301917" y="99171"/>
            <a:chExt cx="3000832" cy="2314348"/>
          </a:xfrm>
        </p:grpSpPr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D4B7F22D-0014-4B17-995F-E1EBC1F9F77D}"/>
                </a:ext>
              </a:extLst>
            </p:cNvPr>
            <p:cNvSpPr/>
            <p:nvPr/>
          </p:nvSpPr>
          <p:spPr>
            <a:xfrm rot="2376687">
              <a:off x="15301917" y="99171"/>
              <a:ext cx="2475238" cy="2314348"/>
            </a:xfrm>
            <a:custGeom>
              <a:avLst/>
              <a:gdLst/>
              <a:ahLst/>
              <a:cxnLst/>
              <a:rect l="l" t="t" r="r" b="b"/>
              <a:pathLst>
                <a:path w="3300317" h="3085797">
                  <a:moveTo>
                    <a:pt x="0" y="0"/>
                  </a:moveTo>
                  <a:lnTo>
                    <a:pt x="3300317" y="0"/>
                  </a:lnTo>
                  <a:lnTo>
                    <a:pt x="3300317" y="3085796"/>
                  </a:lnTo>
                  <a:lnTo>
                    <a:pt x="0" y="3085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TextBox 21">
              <a:extLst>
                <a:ext uri="{FF2B5EF4-FFF2-40B4-BE49-F238E27FC236}">
                  <a16:creationId xmlns:a16="http://schemas.microsoft.com/office/drawing/2014/main" id="{6F725F9A-6505-4E32-A6B3-0D555145D69E}"/>
                </a:ext>
              </a:extLst>
            </p:cNvPr>
            <p:cNvSpPr txBox="1"/>
            <p:nvPr/>
          </p:nvSpPr>
          <p:spPr>
            <a:xfrm>
              <a:off x="15659780" y="1880401"/>
              <a:ext cx="2642969" cy="500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1" spc="-210" dirty="0">
                  <a:solidFill>
                    <a:srgbClr val="0162AF"/>
                  </a:solidFill>
                  <a:latin typeface="Atma Bold"/>
                  <a:ea typeface="Atma Bold"/>
                  <a:cs typeface="Atma Bold"/>
                  <a:sym typeface="Atma Bold"/>
                </a:rPr>
                <a:t>UCSW-2025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9448" y="-659011"/>
            <a:ext cx="24126897" cy="11665063"/>
            <a:chOff x="0" y="0"/>
            <a:chExt cx="32169196" cy="15553417"/>
          </a:xfrm>
        </p:grpSpPr>
        <p:sp>
          <p:nvSpPr>
            <p:cNvPr id="3" name="Freeform 3"/>
            <p:cNvSpPr/>
            <p:nvPr/>
          </p:nvSpPr>
          <p:spPr>
            <a:xfrm>
              <a:off x="0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098016" y="0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8"/>
                  </a:lnTo>
                  <a:lnTo>
                    <a:pt x="0" y="777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098016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6196032" y="0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8"/>
                  </a:lnTo>
                  <a:lnTo>
                    <a:pt x="0" y="777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6196032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4294048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2157927"/>
                  </a:lnTo>
                  <a:cubicBezTo>
                    <a:pt x="4274726" y="2163195"/>
                    <a:pt x="4270455" y="2167467"/>
                    <a:pt x="4265186" y="2167467"/>
                  </a:cubicBezTo>
                  <a:lnTo>
                    <a:pt x="9540" y="2167467"/>
                  </a:lnTo>
                  <a:cubicBezTo>
                    <a:pt x="7010" y="2167467"/>
                    <a:pt x="4583" y="2166462"/>
                    <a:pt x="2794" y="2164673"/>
                  </a:cubicBezTo>
                  <a:cubicBezTo>
                    <a:pt x="1005" y="2162883"/>
                    <a:pt x="0" y="2160457"/>
                    <a:pt x="0" y="2157927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14288816" y="3805152"/>
            <a:ext cx="6507813" cy="7200900"/>
          </a:xfrm>
          <a:custGeom>
            <a:avLst/>
            <a:gdLst/>
            <a:ahLst/>
            <a:cxnLst/>
            <a:rect l="l" t="t" r="r" b="b"/>
            <a:pathLst>
              <a:path w="6507813" h="7200900">
                <a:moveTo>
                  <a:pt x="6507813" y="0"/>
                </a:moveTo>
                <a:lnTo>
                  <a:pt x="0" y="0"/>
                </a:lnTo>
                <a:lnTo>
                  <a:pt x="0" y="7200900"/>
                </a:lnTo>
                <a:lnTo>
                  <a:pt x="6507813" y="7200900"/>
                </a:lnTo>
                <a:lnTo>
                  <a:pt x="65078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886479" y="8229600"/>
            <a:ext cx="3994785" cy="4114800"/>
          </a:xfrm>
          <a:custGeom>
            <a:avLst/>
            <a:gdLst/>
            <a:ahLst/>
            <a:cxnLst/>
            <a:rect l="l" t="t" r="r" b="b"/>
            <a:pathLst>
              <a:path w="3994785" h="4114800">
                <a:moveTo>
                  <a:pt x="0" y="0"/>
                </a:moveTo>
                <a:lnTo>
                  <a:pt x="3994785" y="0"/>
                </a:lnTo>
                <a:lnTo>
                  <a:pt x="39947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 flipH="1" flipV="1">
            <a:off x="-2079940" y="8863624"/>
            <a:ext cx="4159881" cy="4284856"/>
          </a:xfrm>
          <a:custGeom>
            <a:avLst/>
            <a:gdLst/>
            <a:ahLst/>
            <a:cxnLst/>
            <a:rect l="l" t="t" r="r" b="b"/>
            <a:pathLst>
              <a:path w="4159881" h="4284856">
                <a:moveTo>
                  <a:pt x="4159880" y="4284856"/>
                </a:moveTo>
                <a:lnTo>
                  <a:pt x="0" y="4284856"/>
                </a:lnTo>
                <a:lnTo>
                  <a:pt x="0" y="0"/>
                </a:lnTo>
                <a:lnTo>
                  <a:pt x="4159880" y="0"/>
                </a:lnTo>
                <a:lnTo>
                  <a:pt x="4159880" y="428485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599104" y="9544050"/>
            <a:ext cx="10202804" cy="600075"/>
            <a:chOff x="0" y="0"/>
            <a:chExt cx="13603738" cy="80010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3603738" cy="800100"/>
              <a:chOff x="0" y="0"/>
              <a:chExt cx="2687158" cy="15804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687158" cy="158044"/>
              </a:xfrm>
              <a:custGeom>
                <a:avLst/>
                <a:gdLst/>
                <a:ahLst/>
                <a:cxnLst/>
                <a:rect l="l" t="t" r="r" b="b"/>
                <a:pathLst>
                  <a:path w="2687158" h="158044">
                    <a:moveTo>
                      <a:pt x="38699" y="0"/>
                    </a:moveTo>
                    <a:lnTo>
                      <a:pt x="2648459" y="0"/>
                    </a:lnTo>
                    <a:cubicBezTo>
                      <a:pt x="2669832" y="0"/>
                      <a:pt x="2687158" y="17326"/>
                      <a:pt x="2687158" y="38699"/>
                    </a:cubicBezTo>
                    <a:lnTo>
                      <a:pt x="2687158" y="119345"/>
                    </a:lnTo>
                    <a:cubicBezTo>
                      <a:pt x="2687158" y="140718"/>
                      <a:pt x="2669832" y="158044"/>
                      <a:pt x="2648459" y="158044"/>
                    </a:cubicBezTo>
                    <a:lnTo>
                      <a:pt x="38699" y="158044"/>
                    </a:lnTo>
                    <a:cubicBezTo>
                      <a:pt x="17326" y="158044"/>
                      <a:pt x="0" y="140718"/>
                      <a:pt x="0" y="119345"/>
                    </a:cubicBezTo>
                    <a:lnTo>
                      <a:pt x="0" y="38699"/>
                    </a:lnTo>
                    <a:cubicBezTo>
                      <a:pt x="0" y="17326"/>
                      <a:pt x="17326" y="0"/>
                      <a:pt x="38699" y="0"/>
                    </a:cubicBezTo>
                    <a:close/>
                  </a:path>
                </a:pathLst>
              </a:custGeom>
              <a:solidFill>
                <a:srgbClr val="374E7A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2687158" cy="2151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424764" y="161925"/>
              <a:ext cx="12676009" cy="468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2nd Undergraduate Conference on Social Work , UCSW-2025 , 22.05.2025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257175" y="19050"/>
            <a:ext cx="2261447" cy="2280195"/>
          </a:xfrm>
          <a:custGeom>
            <a:avLst/>
            <a:gdLst/>
            <a:ahLst/>
            <a:cxnLst/>
            <a:rect l="l" t="t" r="r" b="b"/>
            <a:pathLst>
              <a:path w="2261447" h="2280195">
                <a:moveTo>
                  <a:pt x="0" y="0"/>
                </a:moveTo>
                <a:lnTo>
                  <a:pt x="2261447" y="0"/>
                </a:lnTo>
                <a:lnTo>
                  <a:pt x="2261447" y="2280195"/>
                </a:lnTo>
                <a:lnTo>
                  <a:pt x="0" y="228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829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5830316" y="1476903"/>
            <a:ext cx="6627368" cy="86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1"/>
              </a:lnSpc>
            </a:pPr>
            <a:r>
              <a:rPr lang="en-US" sz="7501" b="1">
                <a:solidFill>
                  <a:srgbClr val="333652"/>
                </a:solidFill>
                <a:latin typeface="Signika Bold"/>
                <a:ea typeface="Signika Bold"/>
                <a:cs typeface="Signika Bold"/>
                <a:sym typeface="Signika Bold"/>
              </a:rPr>
              <a:t>INTRODUCTION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70A383-C318-450B-BEB9-67817BD41E3D}"/>
              </a:ext>
            </a:extLst>
          </p:cNvPr>
          <p:cNvGrpSpPr/>
          <p:nvPr/>
        </p:nvGrpSpPr>
        <p:grpSpPr>
          <a:xfrm>
            <a:off x="15301917" y="99171"/>
            <a:ext cx="3000832" cy="2314348"/>
            <a:chOff x="15301917" y="99171"/>
            <a:chExt cx="3000832" cy="2314348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44113CE8-417D-4346-A3C7-E32C52095B0D}"/>
                </a:ext>
              </a:extLst>
            </p:cNvPr>
            <p:cNvSpPr/>
            <p:nvPr/>
          </p:nvSpPr>
          <p:spPr>
            <a:xfrm rot="2376687">
              <a:off x="15301917" y="99171"/>
              <a:ext cx="2475238" cy="2314348"/>
            </a:xfrm>
            <a:custGeom>
              <a:avLst/>
              <a:gdLst/>
              <a:ahLst/>
              <a:cxnLst/>
              <a:rect l="l" t="t" r="r" b="b"/>
              <a:pathLst>
                <a:path w="3300317" h="3085797">
                  <a:moveTo>
                    <a:pt x="0" y="0"/>
                  </a:moveTo>
                  <a:lnTo>
                    <a:pt x="3300317" y="0"/>
                  </a:lnTo>
                  <a:lnTo>
                    <a:pt x="3300317" y="3085796"/>
                  </a:lnTo>
                  <a:lnTo>
                    <a:pt x="0" y="3085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5104A80C-0E7E-403E-851A-D717D0FCAC25}"/>
                </a:ext>
              </a:extLst>
            </p:cNvPr>
            <p:cNvSpPr txBox="1"/>
            <p:nvPr/>
          </p:nvSpPr>
          <p:spPr>
            <a:xfrm>
              <a:off x="15659780" y="1880401"/>
              <a:ext cx="2642969" cy="500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1" spc="-210" dirty="0">
                  <a:solidFill>
                    <a:srgbClr val="0162AF"/>
                  </a:solidFill>
                  <a:latin typeface="Atma Bold"/>
                  <a:ea typeface="Atma Bold"/>
                  <a:cs typeface="Atma Bold"/>
                  <a:sym typeface="Atma Bold"/>
                </a:rPr>
                <a:t>UCSW-2025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9448" y="-659011"/>
            <a:ext cx="24126897" cy="11665063"/>
            <a:chOff x="0" y="0"/>
            <a:chExt cx="32169196" cy="15553417"/>
          </a:xfrm>
        </p:grpSpPr>
        <p:sp>
          <p:nvSpPr>
            <p:cNvPr id="3" name="Freeform 3"/>
            <p:cNvSpPr/>
            <p:nvPr/>
          </p:nvSpPr>
          <p:spPr>
            <a:xfrm>
              <a:off x="0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098016" y="0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8"/>
                  </a:lnTo>
                  <a:lnTo>
                    <a:pt x="0" y="777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098016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6196032" y="0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8"/>
                  </a:lnTo>
                  <a:lnTo>
                    <a:pt x="0" y="777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6196032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4294048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2157927"/>
                  </a:lnTo>
                  <a:cubicBezTo>
                    <a:pt x="4274726" y="2163195"/>
                    <a:pt x="4270455" y="2167467"/>
                    <a:pt x="4265186" y="2167467"/>
                  </a:cubicBezTo>
                  <a:lnTo>
                    <a:pt x="9540" y="2167467"/>
                  </a:lnTo>
                  <a:cubicBezTo>
                    <a:pt x="7010" y="2167467"/>
                    <a:pt x="4583" y="2166462"/>
                    <a:pt x="2794" y="2164673"/>
                  </a:cubicBezTo>
                  <a:cubicBezTo>
                    <a:pt x="1005" y="2162883"/>
                    <a:pt x="0" y="2160457"/>
                    <a:pt x="0" y="2157927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14288816" y="3805152"/>
            <a:ext cx="6507813" cy="7200900"/>
          </a:xfrm>
          <a:custGeom>
            <a:avLst/>
            <a:gdLst/>
            <a:ahLst/>
            <a:cxnLst/>
            <a:rect l="l" t="t" r="r" b="b"/>
            <a:pathLst>
              <a:path w="6507813" h="7200900">
                <a:moveTo>
                  <a:pt x="6507813" y="0"/>
                </a:moveTo>
                <a:lnTo>
                  <a:pt x="0" y="0"/>
                </a:lnTo>
                <a:lnTo>
                  <a:pt x="0" y="7200900"/>
                </a:lnTo>
                <a:lnTo>
                  <a:pt x="6507813" y="7200900"/>
                </a:lnTo>
                <a:lnTo>
                  <a:pt x="65078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886479" y="8229600"/>
            <a:ext cx="3994785" cy="4114800"/>
          </a:xfrm>
          <a:custGeom>
            <a:avLst/>
            <a:gdLst/>
            <a:ahLst/>
            <a:cxnLst/>
            <a:rect l="l" t="t" r="r" b="b"/>
            <a:pathLst>
              <a:path w="3994785" h="4114800">
                <a:moveTo>
                  <a:pt x="0" y="0"/>
                </a:moveTo>
                <a:lnTo>
                  <a:pt x="3994785" y="0"/>
                </a:lnTo>
                <a:lnTo>
                  <a:pt x="39947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 flipH="1" flipV="1">
            <a:off x="-2079940" y="8863624"/>
            <a:ext cx="4159881" cy="4284856"/>
          </a:xfrm>
          <a:custGeom>
            <a:avLst/>
            <a:gdLst/>
            <a:ahLst/>
            <a:cxnLst/>
            <a:rect l="l" t="t" r="r" b="b"/>
            <a:pathLst>
              <a:path w="4159881" h="4284856">
                <a:moveTo>
                  <a:pt x="4159880" y="4284856"/>
                </a:moveTo>
                <a:lnTo>
                  <a:pt x="0" y="4284856"/>
                </a:lnTo>
                <a:lnTo>
                  <a:pt x="0" y="0"/>
                </a:lnTo>
                <a:lnTo>
                  <a:pt x="4159880" y="0"/>
                </a:lnTo>
                <a:lnTo>
                  <a:pt x="4159880" y="428485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599104" y="9544050"/>
            <a:ext cx="10202804" cy="600075"/>
            <a:chOff x="0" y="0"/>
            <a:chExt cx="13603738" cy="80010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3603738" cy="800100"/>
              <a:chOff x="0" y="0"/>
              <a:chExt cx="2687158" cy="15804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687158" cy="158044"/>
              </a:xfrm>
              <a:custGeom>
                <a:avLst/>
                <a:gdLst/>
                <a:ahLst/>
                <a:cxnLst/>
                <a:rect l="l" t="t" r="r" b="b"/>
                <a:pathLst>
                  <a:path w="2687158" h="158044">
                    <a:moveTo>
                      <a:pt x="38699" y="0"/>
                    </a:moveTo>
                    <a:lnTo>
                      <a:pt x="2648459" y="0"/>
                    </a:lnTo>
                    <a:cubicBezTo>
                      <a:pt x="2669832" y="0"/>
                      <a:pt x="2687158" y="17326"/>
                      <a:pt x="2687158" y="38699"/>
                    </a:cubicBezTo>
                    <a:lnTo>
                      <a:pt x="2687158" y="119345"/>
                    </a:lnTo>
                    <a:cubicBezTo>
                      <a:pt x="2687158" y="140718"/>
                      <a:pt x="2669832" y="158044"/>
                      <a:pt x="2648459" y="158044"/>
                    </a:cubicBezTo>
                    <a:lnTo>
                      <a:pt x="38699" y="158044"/>
                    </a:lnTo>
                    <a:cubicBezTo>
                      <a:pt x="17326" y="158044"/>
                      <a:pt x="0" y="140718"/>
                      <a:pt x="0" y="119345"/>
                    </a:cubicBezTo>
                    <a:lnTo>
                      <a:pt x="0" y="38699"/>
                    </a:lnTo>
                    <a:cubicBezTo>
                      <a:pt x="0" y="17326"/>
                      <a:pt x="17326" y="0"/>
                      <a:pt x="38699" y="0"/>
                    </a:cubicBezTo>
                    <a:close/>
                  </a:path>
                </a:pathLst>
              </a:custGeom>
              <a:solidFill>
                <a:srgbClr val="374E7A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2687158" cy="2151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424764" y="161925"/>
              <a:ext cx="12676009" cy="468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2nd Undergraduate Conference on Social Work , UCSW-2025 , 22.05.2025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257175" y="19050"/>
            <a:ext cx="2261447" cy="2280195"/>
          </a:xfrm>
          <a:custGeom>
            <a:avLst/>
            <a:gdLst/>
            <a:ahLst/>
            <a:cxnLst/>
            <a:rect l="l" t="t" r="r" b="b"/>
            <a:pathLst>
              <a:path w="2261447" h="2280195">
                <a:moveTo>
                  <a:pt x="0" y="0"/>
                </a:moveTo>
                <a:lnTo>
                  <a:pt x="2261447" y="0"/>
                </a:lnTo>
                <a:lnTo>
                  <a:pt x="2261447" y="2280195"/>
                </a:lnTo>
                <a:lnTo>
                  <a:pt x="0" y="228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829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7200941" y="1476903"/>
            <a:ext cx="4790148" cy="86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1"/>
              </a:lnSpc>
            </a:pPr>
            <a:r>
              <a:rPr lang="en-US" sz="7501" b="1">
                <a:solidFill>
                  <a:srgbClr val="333652"/>
                </a:solidFill>
                <a:latin typeface="Signika Bold"/>
                <a:ea typeface="Signika Bold"/>
                <a:cs typeface="Signika Bold"/>
                <a:sym typeface="Signika Bold"/>
              </a:rPr>
              <a:t>OBJECTIVE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EAEA9C-CFE9-4111-9AE9-47DC88739F16}"/>
              </a:ext>
            </a:extLst>
          </p:cNvPr>
          <p:cNvGrpSpPr/>
          <p:nvPr/>
        </p:nvGrpSpPr>
        <p:grpSpPr>
          <a:xfrm>
            <a:off x="15301917" y="99171"/>
            <a:ext cx="3000832" cy="2314348"/>
            <a:chOff x="15301917" y="99171"/>
            <a:chExt cx="3000832" cy="2314348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52A1559-92DD-424C-A4B6-F3A2CE377C3B}"/>
                </a:ext>
              </a:extLst>
            </p:cNvPr>
            <p:cNvSpPr/>
            <p:nvPr/>
          </p:nvSpPr>
          <p:spPr>
            <a:xfrm rot="2376687">
              <a:off x="15301917" y="99171"/>
              <a:ext cx="2475238" cy="2314348"/>
            </a:xfrm>
            <a:custGeom>
              <a:avLst/>
              <a:gdLst/>
              <a:ahLst/>
              <a:cxnLst/>
              <a:rect l="l" t="t" r="r" b="b"/>
              <a:pathLst>
                <a:path w="3300317" h="3085797">
                  <a:moveTo>
                    <a:pt x="0" y="0"/>
                  </a:moveTo>
                  <a:lnTo>
                    <a:pt x="3300317" y="0"/>
                  </a:lnTo>
                  <a:lnTo>
                    <a:pt x="3300317" y="3085796"/>
                  </a:lnTo>
                  <a:lnTo>
                    <a:pt x="0" y="3085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7B4A664A-E675-4B8F-958C-AC7A0A21E62E}"/>
                </a:ext>
              </a:extLst>
            </p:cNvPr>
            <p:cNvSpPr txBox="1"/>
            <p:nvPr/>
          </p:nvSpPr>
          <p:spPr>
            <a:xfrm>
              <a:off x="15659780" y="1880401"/>
              <a:ext cx="2642969" cy="500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1" spc="-210" dirty="0">
                  <a:solidFill>
                    <a:srgbClr val="0162AF"/>
                  </a:solidFill>
                  <a:latin typeface="Atma Bold"/>
                  <a:ea typeface="Atma Bold"/>
                  <a:cs typeface="Atma Bold"/>
                  <a:sym typeface="Atma Bold"/>
                </a:rPr>
                <a:t>UCSW-2025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9448" y="-659011"/>
            <a:ext cx="24126897" cy="11665063"/>
            <a:chOff x="0" y="0"/>
            <a:chExt cx="32169196" cy="15553417"/>
          </a:xfrm>
        </p:grpSpPr>
        <p:sp>
          <p:nvSpPr>
            <p:cNvPr id="3" name="Freeform 3"/>
            <p:cNvSpPr/>
            <p:nvPr/>
          </p:nvSpPr>
          <p:spPr>
            <a:xfrm>
              <a:off x="0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098016" y="0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8"/>
                  </a:lnTo>
                  <a:lnTo>
                    <a:pt x="0" y="777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098016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6196032" y="0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8"/>
                  </a:lnTo>
                  <a:lnTo>
                    <a:pt x="0" y="777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6196032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4294048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2157927"/>
                  </a:lnTo>
                  <a:cubicBezTo>
                    <a:pt x="4274726" y="2163195"/>
                    <a:pt x="4270455" y="2167467"/>
                    <a:pt x="4265186" y="2167467"/>
                  </a:cubicBezTo>
                  <a:lnTo>
                    <a:pt x="9540" y="2167467"/>
                  </a:lnTo>
                  <a:cubicBezTo>
                    <a:pt x="7010" y="2167467"/>
                    <a:pt x="4583" y="2166462"/>
                    <a:pt x="2794" y="2164673"/>
                  </a:cubicBezTo>
                  <a:cubicBezTo>
                    <a:pt x="1005" y="2162883"/>
                    <a:pt x="0" y="2160457"/>
                    <a:pt x="0" y="2157927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14288816" y="3805152"/>
            <a:ext cx="6507813" cy="7200900"/>
          </a:xfrm>
          <a:custGeom>
            <a:avLst/>
            <a:gdLst/>
            <a:ahLst/>
            <a:cxnLst/>
            <a:rect l="l" t="t" r="r" b="b"/>
            <a:pathLst>
              <a:path w="6507813" h="7200900">
                <a:moveTo>
                  <a:pt x="6507813" y="0"/>
                </a:moveTo>
                <a:lnTo>
                  <a:pt x="0" y="0"/>
                </a:lnTo>
                <a:lnTo>
                  <a:pt x="0" y="7200900"/>
                </a:lnTo>
                <a:lnTo>
                  <a:pt x="6507813" y="7200900"/>
                </a:lnTo>
                <a:lnTo>
                  <a:pt x="65078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886479" y="8229600"/>
            <a:ext cx="3994785" cy="4114800"/>
          </a:xfrm>
          <a:custGeom>
            <a:avLst/>
            <a:gdLst/>
            <a:ahLst/>
            <a:cxnLst/>
            <a:rect l="l" t="t" r="r" b="b"/>
            <a:pathLst>
              <a:path w="3994785" h="4114800">
                <a:moveTo>
                  <a:pt x="0" y="0"/>
                </a:moveTo>
                <a:lnTo>
                  <a:pt x="3994785" y="0"/>
                </a:lnTo>
                <a:lnTo>
                  <a:pt x="39947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 flipH="1" flipV="1">
            <a:off x="-2079940" y="8863624"/>
            <a:ext cx="4159881" cy="4284856"/>
          </a:xfrm>
          <a:custGeom>
            <a:avLst/>
            <a:gdLst/>
            <a:ahLst/>
            <a:cxnLst/>
            <a:rect l="l" t="t" r="r" b="b"/>
            <a:pathLst>
              <a:path w="4159881" h="4284856">
                <a:moveTo>
                  <a:pt x="4159880" y="4284856"/>
                </a:moveTo>
                <a:lnTo>
                  <a:pt x="0" y="4284856"/>
                </a:lnTo>
                <a:lnTo>
                  <a:pt x="0" y="0"/>
                </a:lnTo>
                <a:lnTo>
                  <a:pt x="4159880" y="0"/>
                </a:lnTo>
                <a:lnTo>
                  <a:pt x="4159880" y="428485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599104" y="9544050"/>
            <a:ext cx="10202804" cy="600075"/>
            <a:chOff x="0" y="0"/>
            <a:chExt cx="13603738" cy="80010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3603738" cy="800100"/>
              <a:chOff x="0" y="0"/>
              <a:chExt cx="2687158" cy="15804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687158" cy="158044"/>
              </a:xfrm>
              <a:custGeom>
                <a:avLst/>
                <a:gdLst/>
                <a:ahLst/>
                <a:cxnLst/>
                <a:rect l="l" t="t" r="r" b="b"/>
                <a:pathLst>
                  <a:path w="2687158" h="158044">
                    <a:moveTo>
                      <a:pt x="38699" y="0"/>
                    </a:moveTo>
                    <a:lnTo>
                      <a:pt x="2648459" y="0"/>
                    </a:lnTo>
                    <a:cubicBezTo>
                      <a:pt x="2669832" y="0"/>
                      <a:pt x="2687158" y="17326"/>
                      <a:pt x="2687158" y="38699"/>
                    </a:cubicBezTo>
                    <a:lnTo>
                      <a:pt x="2687158" y="119345"/>
                    </a:lnTo>
                    <a:cubicBezTo>
                      <a:pt x="2687158" y="140718"/>
                      <a:pt x="2669832" y="158044"/>
                      <a:pt x="2648459" y="158044"/>
                    </a:cubicBezTo>
                    <a:lnTo>
                      <a:pt x="38699" y="158044"/>
                    </a:lnTo>
                    <a:cubicBezTo>
                      <a:pt x="17326" y="158044"/>
                      <a:pt x="0" y="140718"/>
                      <a:pt x="0" y="119345"/>
                    </a:cubicBezTo>
                    <a:lnTo>
                      <a:pt x="0" y="38699"/>
                    </a:lnTo>
                    <a:cubicBezTo>
                      <a:pt x="0" y="17326"/>
                      <a:pt x="17326" y="0"/>
                      <a:pt x="38699" y="0"/>
                    </a:cubicBezTo>
                    <a:close/>
                  </a:path>
                </a:pathLst>
              </a:custGeom>
              <a:solidFill>
                <a:srgbClr val="374E7A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2687158" cy="2151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424764" y="161925"/>
              <a:ext cx="12676009" cy="468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2nd Undergraduate Conference on Social Work , UCSW-2025 , 22.05.2025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257175" y="19050"/>
            <a:ext cx="2261447" cy="2280195"/>
          </a:xfrm>
          <a:custGeom>
            <a:avLst/>
            <a:gdLst/>
            <a:ahLst/>
            <a:cxnLst/>
            <a:rect l="l" t="t" r="r" b="b"/>
            <a:pathLst>
              <a:path w="2261447" h="2280195">
                <a:moveTo>
                  <a:pt x="0" y="0"/>
                </a:moveTo>
                <a:lnTo>
                  <a:pt x="2261447" y="0"/>
                </a:lnTo>
                <a:lnTo>
                  <a:pt x="2261447" y="2280195"/>
                </a:lnTo>
                <a:lnTo>
                  <a:pt x="0" y="228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829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5742829" y="1476903"/>
            <a:ext cx="6802342" cy="86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1"/>
              </a:lnSpc>
            </a:pPr>
            <a:r>
              <a:rPr lang="en-US" sz="7501" b="1">
                <a:solidFill>
                  <a:srgbClr val="333652"/>
                </a:solidFill>
                <a:latin typeface="Signika Bold"/>
                <a:ea typeface="Signika Bold"/>
                <a:cs typeface="Signika Bold"/>
                <a:sym typeface="Signika Bold"/>
              </a:rPr>
              <a:t>METHODOLOGY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7283390-88ED-4B9E-ABDC-F658F4417AE9}"/>
              </a:ext>
            </a:extLst>
          </p:cNvPr>
          <p:cNvGrpSpPr/>
          <p:nvPr/>
        </p:nvGrpSpPr>
        <p:grpSpPr>
          <a:xfrm>
            <a:off x="15301917" y="114300"/>
            <a:ext cx="3000832" cy="2314348"/>
            <a:chOff x="15301917" y="99171"/>
            <a:chExt cx="3000832" cy="2314348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1F8D8A23-2D34-46B7-A0BD-53BFFBE16FA7}"/>
                </a:ext>
              </a:extLst>
            </p:cNvPr>
            <p:cNvSpPr/>
            <p:nvPr/>
          </p:nvSpPr>
          <p:spPr>
            <a:xfrm rot="2376687">
              <a:off x="15301917" y="99171"/>
              <a:ext cx="2475238" cy="2314348"/>
            </a:xfrm>
            <a:custGeom>
              <a:avLst/>
              <a:gdLst/>
              <a:ahLst/>
              <a:cxnLst/>
              <a:rect l="l" t="t" r="r" b="b"/>
              <a:pathLst>
                <a:path w="3300317" h="3085797">
                  <a:moveTo>
                    <a:pt x="0" y="0"/>
                  </a:moveTo>
                  <a:lnTo>
                    <a:pt x="3300317" y="0"/>
                  </a:lnTo>
                  <a:lnTo>
                    <a:pt x="3300317" y="3085796"/>
                  </a:lnTo>
                  <a:lnTo>
                    <a:pt x="0" y="3085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55EF97C6-8EFF-41FD-A3D5-ED81C301C6AE}"/>
                </a:ext>
              </a:extLst>
            </p:cNvPr>
            <p:cNvSpPr txBox="1"/>
            <p:nvPr/>
          </p:nvSpPr>
          <p:spPr>
            <a:xfrm>
              <a:off x="15659780" y="1880401"/>
              <a:ext cx="2642969" cy="500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1" spc="-210" dirty="0">
                  <a:solidFill>
                    <a:srgbClr val="0162AF"/>
                  </a:solidFill>
                  <a:latin typeface="Atma Bold"/>
                  <a:ea typeface="Atma Bold"/>
                  <a:cs typeface="Atma Bold"/>
                  <a:sym typeface="Atma Bold"/>
                </a:rPr>
                <a:t>UCSW-2025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9448" y="-659011"/>
            <a:ext cx="24126897" cy="11665063"/>
            <a:chOff x="0" y="0"/>
            <a:chExt cx="32169196" cy="15553417"/>
          </a:xfrm>
        </p:grpSpPr>
        <p:sp>
          <p:nvSpPr>
            <p:cNvPr id="3" name="Freeform 3"/>
            <p:cNvSpPr/>
            <p:nvPr/>
          </p:nvSpPr>
          <p:spPr>
            <a:xfrm>
              <a:off x="0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098016" y="0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8"/>
                  </a:lnTo>
                  <a:lnTo>
                    <a:pt x="0" y="777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098016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6196032" y="0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8"/>
                  </a:lnTo>
                  <a:lnTo>
                    <a:pt x="0" y="777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6196032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4294048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2157927"/>
                  </a:lnTo>
                  <a:cubicBezTo>
                    <a:pt x="4274726" y="2163195"/>
                    <a:pt x="4270455" y="2167467"/>
                    <a:pt x="4265186" y="2167467"/>
                  </a:cubicBezTo>
                  <a:lnTo>
                    <a:pt x="9540" y="2167467"/>
                  </a:lnTo>
                  <a:cubicBezTo>
                    <a:pt x="7010" y="2167467"/>
                    <a:pt x="4583" y="2166462"/>
                    <a:pt x="2794" y="2164673"/>
                  </a:cubicBezTo>
                  <a:cubicBezTo>
                    <a:pt x="1005" y="2162883"/>
                    <a:pt x="0" y="2160457"/>
                    <a:pt x="0" y="2157927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14288816" y="3805152"/>
            <a:ext cx="6507813" cy="7200900"/>
          </a:xfrm>
          <a:custGeom>
            <a:avLst/>
            <a:gdLst/>
            <a:ahLst/>
            <a:cxnLst/>
            <a:rect l="l" t="t" r="r" b="b"/>
            <a:pathLst>
              <a:path w="6507813" h="7200900">
                <a:moveTo>
                  <a:pt x="6507813" y="0"/>
                </a:moveTo>
                <a:lnTo>
                  <a:pt x="0" y="0"/>
                </a:lnTo>
                <a:lnTo>
                  <a:pt x="0" y="7200900"/>
                </a:lnTo>
                <a:lnTo>
                  <a:pt x="6507813" y="7200900"/>
                </a:lnTo>
                <a:lnTo>
                  <a:pt x="65078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886479" y="8229600"/>
            <a:ext cx="3994785" cy="4114800"/>
          </a:xfrm>
          <a:custGeom>
            <a:avLst/>
            <a:gdLst/>
            <a:ahLst/>
            <a:cxnLst/>
            <a:rect l="l" t="t" r="r" b="b"/>
            <a:pathLst>
              <a:path w="3994785" h="4114800">
                <a:moveTo>
                  <a:pt x="0" y="0"/>
                </a:moveTo>
                <a:lnTo>
                  <a:pt x="3994785" y="0"/>
                </a:lnTo>
                <a:lnTo>
                  <a:pt x="39947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 flipH="1" flipV="1">
            <a:off x="-2079940" y="8863624"/>
            <a:ext cx="4159881" cy="4284856"/>
          </a:xfrm>
          <a:custGeom>
            <a:avLst/>
            <a:gdLst/>
            <a:ahLst/>
            <a:cxnLst/>
            <a:rect l="l" t="t" r="r" b="b"/>
            <a:pathLst>
              <a:path w="4159881" h="4284856">
                <a:moveTo>
                  <a:pt x="4159880" y="4284856"/>
                </a:moveTo>
                <a:lnTo>
                  <a:pt x="0" y="4284856"/>
                </a:lnTo>
                <a:lnTo>
                  <a:pt x="0" y="0"/>
                </a:lnTo>
                <a:lnTo>
                  <a:pt x="4159880" y="0"/>
                </a:lnTo>
                <a:lnTo>
                  <a:pt x="4159880" y="428485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599104" y="9544050"/>
            <a:ext cx="10202804" cy="600075"/>
            <a:chOff x="0" y="0"/>
            <a:chExt cx="13603738" cy="80010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3603738" cy="800100"/>
              <a:chOff x="0" y="0"/>
              <a:chExt cx="2687158" cy="15804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687158" cy="158044"/>
              </a:xfrm>
              <a:custGeom>
                <a:avLst/>
                <a:gdLst/>
                <a:ahLst/>
                <a:cxnLst/>
                <a:rect l="l" t="t" r="r" b="b"/>
                <a:pathLst>
                  <a:path w="2687158" h="158044">
                    <a:moveTo>
                      <a:pt x="38699" y="0"/>
                    </a:moveTo>
                    <a:lnTo>
                      <a:pt x="2648459" y="0"/>
                    </a:lnTo>
                    <a:cubicBezTo>
                      <a:pt x="2669832" y="0"/>
                      <a:pt x="2687158" y="17326"/>
                      <a:pt x="2687158" y="38699"/>
                    </a:cubicBezTo>
                    <a:lnTo>
                      <a:pt x="2687158" y="119345"/>
                    </a:lnTo>
                    <a:cubicBezTo>
                      <a:pt x="2687158" y="140718"/>
                      <a:pt x="2669832" y="158044"/>
                      <a:pt x="2648459" y="158044"/>
                    </a:cubicBezTo>
                    <a:lnTo>
                      <a:pt x="38699" y="158044"/>
                    </a:lnTo>
                    <a:cubicBezTo>
                      <a:pt x="17326" y="158044"/>
                      <a:pt x="0" y="140718"/>
                      <a:pt x="0" y="119345"/>
                    </a:cubicBezTo>
                    <a:lnTo>
                      <a:pt x="0" y="38699"/>
                    </a:lnTo>
                    <a:cubicBezTo>
                      <a:pt x="0" y="17326"/>
                      <a:pt x="17326" y="0"/>
                      <a:pt x="38699" y="0"/>
                    </a:cubicBezTo>
                    <a:close/>
                  </a:path>
                </a:pathLst>
              </a:custGeom>
              <a:solidFill>
                <a:srgbClr val="374E7A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2687158" cy="2151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424764" y="161925"/>
              <a:ext cx="12676009" cy="468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2nd Undergraduate Conference on Social Work , UCSW-2025 , 22.05.2025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257175" y="19050"/>
            <a:ext cx="2261447" cy="2280195"/>
          </a:xfrm>
          <a:custGeom>
            <a:avLst/>
            <a:gdLst/>
            <a:ahLst/>
            <a:cxnLst/>
            <a:rect l="l" t="t" r="r" b="b"/>
            <a:pathLst>
              <a:path w="2261447" h="2280195">
                <a:moveTo>
                  <a:pt x="0" y="0"/>
                </a:moveTo>
                <a:lnTo>
                  <a:pt x="2261447" y="0"/>
                </a:lnTo>
                <a:lnTo>
                  <a:pt x="2261447" y="2280195"/>
                </a:lnTo>
                <a:lnTo>
                  <a:pt x="0" y="228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829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6457304" y="1476903"/>
            <a:ext cx="5373392" cy="86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1"/>
              </a:lnSpc>
            </a:pPr>
            <a:r>
              <a:rPr lang="en-US" sz="7501" b="1">
                <a:solidFill>
                  <a:srgbClr val="333652"/>
                </a:solidFill>
                <a:latin typeface="Signika Bold"/>
                <a:ea typeface="Signika Bold"/>
                <a:cs typeface="Signika Bold"/>
                <a:sym typeface="Signika Bold"/>
              </a:rPr>
              <a:t>DISCUSSION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6CE059-7C66-4A5D-B6E9-89B63BAE508F}"/>
              </a:ext>
            </a:extLst>
          </p:cNvPr>
          <p:cNvGrpSpPr/>
          <p:nvPr/>
        </p:nvGrpSpPr>
        <p:grpSpPr>
          <a:xfrm>
            <a:off x="15301917" y="99171"/>
            <a:ext cx="3000832" cy="2314348"/>
            <a:chOff x="15301917" y="99171"/>
            <a:chExt cx="3000832" cy="2314348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D10CD82-CFC9-4305-B6DF-FD93C7BAEA7E}"/>
                </a:ext>
              </a:extLst>
            </p:cNvPr>
            <p:cNvSpPr/>
            <p:nvPr/>
          </p:nvSpPr>
          <p:spPr>
            <a:xfrm rot="2376687">
              <a:off x="15301917" y="99171"/>
              <a:ext cx="2475238" cy="2314348"/>
            </a:xfrm>
            <a:custGeom>
              <a:avLst/>
              <a:gdLst/>
              <a:ahLst/>
              <a:cxnLst/>
              <a:rect l="l" t="t" r="r" b="b"/>
              <a:pathLst>
                <a:path w="3300317" h="3085797">
                  <a:moveTo>
                    <a:pt x="0" y="0"/>
                  </a:moveTo>
                  <a:lnTo>
                    <a:pt x="3300317" y="0"/>
                  </a:lnTo>
                  <a:lnTo>
                    <a:pt x="3300317" y="3085796"/>
                  </a:lnTo>
                  <a:lnTo>
                    <a:pt x="0" y="3085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35CEAFD1-A201-4045-B1A2-5F9091982806}"/>
                </a:ext>
              </a:extLst>
            </p:cNvPr>
            <p:cNvSpPr txBox="1"/>
            <p:nvPr/>
          </p:nvSpPr>
          <p:spPr>
            <a:xfrm>
              <a:off x="15659780" y="1880401"/>
              <a:ext cx="2642969" cy="500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1" spc="-210" dirty="0">
                  <a:solidFill>
                    <a:srgbClr val="0162AF"/>
                  </a:solidFill>
                  <a:latin typeface="Atma Bold"/>
                  <a:ea typeface="Atma Bold"/>
                  <a:cs typeface="Atma Bold"/>
                  <a:sym typeface="Atma Bold"/>
                </a:rPr>
                <a:t>UCSW-2025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9448" y="-659011"/>
            <a:ext cx="24126897" cy="11665063"/>
            <a:chOff x="0" y="0"/>
            <a:chExt cx="32169196" cy="15553417"/>
          </a:xfrm>
        </p:grpSpPr>
        <p:sp>
          <p:nvSpPr>
            <p:cNvPr id="3" name="Freeform 3"/>
            <p:cNvSpPr/>
            <p:nvPr/>
          </p:nvSpPr>
          <p:spPr>
            <a:xfrm>
              <a:off x="0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098016" y="0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8"/>
                  </a:lnTo>
                  <a:lnTo>
                    <a:pt x="0" y="777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098016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6196032" y="0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8"/>
                  </a:lnTo>
                  <a:lnTo>
                    <a:pt x="0" y="777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6196032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4294048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2157927"/>
                  </a:lnTo>
                  <a:cubicBezTo>
                    <a:pt x="4274726" y="2163195"/>
                    <a:pt x="4270455" y="2167467"/>
                    <a:pt x="4265186" y="2167467"/>
                  </a:cubicBezTo>
                  <a:lnTo>
                    <a:pt x="9540" y="2167467"/>
                  </a:lnTo>
                  <a:cubicBezTo>
                    <a:pt x="7010" y="2167467"/>
                    <a:pt x="4583" y="2166462"/>
                    <a:pt x="2794" y="2164673"/>
                  </a:cubicBezTo>
                  <a:cubicBezTo>
                    <a:pt x="1005" y="2162883"/>
                    <a:pt x="0" y="2160457"/>
                    <a:pt x="0" y="2157927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14288816" y="3805152"/>
            <a:ext cx="6507813" cy="7200900"/>
          </a:xfrm>
          <a:custGeom>
            <a:avLst/>
            <a:gdLst/>
            <a:ahLst/>
            <a:cxnLst/>
            <a:rect l="l" t="t" r="r" b="b"/>
            <a:pathLst>
              <a:path w="6507813" h="7200900">
                <a:moveTo>
                  <a:pt x="6507813" y="0"/>
                </a:moveTo>
                <a:lnTo>
                  <a:pt x="0" y="0"/>
                </a:lnTo>
                <a:lnTo>
                  <a:pt x="0" y="7200900"/>
                </a:lnTo>
                <a:lnTo>
                  <a:pt x="6507813" y="7200900"/>
                </a:lnTo>
                <a:lnTo>
                  <a:pt x="65078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886479" y="8229600"/>
            <a:ext cx="3994785" cy="4114800"/>
          </a:xfrm>
          <a:custGeom>
            <a:avLst/>
            <a:gdLst/>
            <a:ahLst/>
            <a:cxnLst/>
            <a:rect l="l" t="t" r="r" b="b"/>
            <a:pathLst>
              <a:path w="3994785" h="4114800">
                <a:moveTo>
                  <a:pt x="0" y="0"/>
                </a:moveTo>
                <a:lnTo>
                  <a:pt x="3994785" y="0"/>
                </a:lnTo>
                <a:lnTo>
                  <a:pt x="39947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 flipH="1" flipV="1">
            <a:off x="-2079940" y="8863624"/>
            <a:ext cx="4159881" cy="4284856"/>
          </a:xfrm>
          <a:custGeom>
            <a:avLst/>
            <a:gdLst/>
            <a:ahLst/>
            <a:cxnLst/>
            <a:rect l="l" t="t" r="r" b="b"/>
            <a:pathLst>
              <a:path w="4159881" h="4284856">
                <a:moveTo>
                  <a:pt x="4159880" y="4284856"/>
                </a:moveTo>
                <a:lnTo>
                  <a:pt x="0" y="4284856"/>
                </a:lnTo>
                <a:lnTo>
                  <a:pt x="0" y="0"/>
                </a:lnTo>
                <a:lnTo>
                  <a:pt x="4159880" y="0"/>
                </a:lnTo>
                <a:lnTo>
                  <a:pt x="4159880" y="428485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599104" y="9544050"/>
            <a:ext cx="10202804" cy="600075"/>
            <a:chOff x="0" y="0"/>
            <a:chExt cx="13603738" cy="80010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3603738" cy="800100"/>
              <a:chOff x="0" y="0"/>
              <a:chExt cx="2687158" cy="15804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687158" cy="158044"/>
              </a:xfrm>
              <a:custGeom>
                <a:avLst/>
                <a:gdLst/>
                <a:ahLst/>
                <a:cxnLst/>
                <a:rect l="l" t="t" r="r" b="b"/>
                <a:pathLst>
                  <a:path w="2687158" h="158044">
                    <a:moveTo>
                      <a:pt x="38699" y="0"/>
                    </a:moveTo>
                    <a:lnTo>
                      <a:pt x="2648459" y="0"/>
                    </a:lnTo>
                    <a:cubicBezTo>
                      <a:pt x="2669832" y="0"/>
                      <a:pt x="2687158" y="17326"/>
                      <a:pt x="2687158" y="38699"/>
                    </a:cubicBezTo>
                    <a:lnTo>
                      <a:pt x="2687158" y="119345"/>
                    </a:lnTo>
                    <a:cubicBezTo>
                      <a:pt x="2687158" y="140718"/>
                      <a:pt x="2669832" y="158044"/>
                      <a:pt x="2648459" y="158044"/>
                    </a:cubicBezTo>
                    <a:lnTo>
                      <a:pt x="38699" y="158044"/>
                    </a:lnTo>
                    <a:cubicBezTo>
                      <a:pt x="17326" y="158044"/>
                      <a:pt x="0" y="140718"/>
                      <a:pt x="0" y="119345"/>
                    </a:cubicBezTo>
                    <a:lnTo>
                      <a:pt x="0" y="38699"/>
                    </a:lnTo>
                    <a:cubicBezTo>
                      <a:pt x="0" y="17326"/>
                      <a:pt x="17326" y="0"/>
                      <a:pt x="38699" y="0"/>
                    </a:cubicBezTo>
                    <a:close/>
                  </a:path>
                </a:pathLst>
              </a:custGeom>
              <a:solidFill>
                <a:srgbClr val="374E7A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2687158" cy="2151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424764" y="161925"/>
              <a:ext cx="12676009" cy="468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2nd Undergraduate Conference on Social Work , UCSW-2025 , 22.05.2025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257175" y="19050"/>
            <a:ext cx="2261447" cy="2280195"/>
          </a:xfrm>
          <a:custGeom>
            <a:avLst/>
            <a:gdLst/>
            <a:ahLst/>
            <a:cxnLst/>
            <a:rect l="l" t="t" r="r" b="b"/>
            <a:pathLst>
              <a:path w="2261447" h="2280195">
                <a:moveTo>
                  <a:pt x="0" y="0"/>
                </a:moveTo>
                <a:lnTo>
                  <a:pt x="2261447" y="0"/>
                </a:lnTo>
                <a:lnTo>
                  <a:pt x="2261447" y="2280195"/>
                </a:lnTo>
                <a:lnTo>
                  <a:pt x="0" y="228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829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6457304" y="1476903"/>
            <a:ext cx="5373392" cy="86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1"/>
              </a:lnSpc>
            </a:pPr>
            <a:r>
              <a:rPr lang="en-US" sz="7501" b="1">
                <a:solidFill>
                  <a:srgbClr val="333652"/>
                </a:solidFill>
                <a:latin typeface="Signika Bold"/>
                <a:ea typeface="Signika Bold"/>
                <a:cs typeface="Signika Bold"/>
                <a:sym typeface="Signika Bold"/>
              </a:rPr>
              <a:t>DISCUSSION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6CE059-7C66-4A5D-B6E9-89B63BAE508F}"/>
              </a:ext>
            </a:extLst>
          </p:cNvPr>
          <p:cNvGrpSpPr/>
          <p:nvPr/>
        </p:nvGrpSpPr>
        <p:grpSpPr>
          <a:xfrm>
            <a:off x="15301917" y="99171"/>
            <a:ext cx="3000832" cy="2314348"/>
            <a:chOff x="15301917" y="99171"/>
            <a:chExt cx="3000832" cy="2314348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D10CD82-CFC9-4305-B6DF-FD93C7BAEA7E}"/>
                </a:ext>
              </a:extLst>
            </p:cNvPr>
            <p:cNvSpPr/>
            <p:nvPr/>
          </p:nvSpPr>
          <p:spPr>
            <a:xfrm rot="2376687">
              <a:off x="15301917" y="99171"/>
              <a:ext cx="2475238" cy="2314348"/>
            </a:xfrm>
            <a:custGeom>
              <a:avLst/>
              <a:gdLst/>
              <a:ahLst/>
              <a:cxnLst/>
              <a:rect l="l" t="t" r="r" b="b"/>
              <a:pathLst>
                <a:path w="3300317" h="3085797">
                  <a:moveTo>
                    <a:pt x="0" y="0"/>
                  </a:moveTo>
                  <a:lnTo>
                    <a:pt x="3300317" y="0"/>
                  </a:lnTo>
                  <a:lnTo>
                    <a:pt x="3300317" y="3085796"/>
                  </a:lnTo>
                  <a:lnTo>
                    <a:pt x="0" y="3085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35CEAFD1-A201-4045-B1A2-5F9091982806}"/>
                </a:ext>
              </a:extLst>
            </p:cNvPr>
            <p:cNvSpPr txBox="1"/>
            <p:nvPr/>
          </p:nvSpPr>
          <p:spPr>
            <a:xfrm>
              <a:off x="15659780" y="1880401"/>
              <a:ext cx="2642969" cy="500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1" spc="-210" dirty="0">
                  <a:solidFill>
                    <a:srgbClr val="0162AF"/>
                  </a:solidFill>
                  <a:latin typeface="Atma Bold"/>
                  <a:ea typeface="Atma Bold"/>
                  <a:cs typeface="Atma Bold"/>
                  <a:sym typeface="Atma Bold"/>
                </a:rPr>
                <a:t>UCSW-2025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042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9448" y="-659011"/>
            <a:ext cx="24126897" cy="11665063"/>
            <a:chOff x="0" y="0"/>
            <a:chExt cx="32169196" cy="15553417"/>
          </a:xfrm>
        </p:grpSpPr>
        <p:sp>
          <p:nvSpPr>
            <p:cNvPr id="3" name="Freeform 3"/>
            <p:cNvSpPr/>
            <p:nvPr/>
          </p:nvSpPr>
          <p:spPr>
            <a:xfrm>
              <a:off x="0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098016" y="0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8"/>
                  </a:lnTo>
                  <a:lnTo>
                    <a:pt x="0" y="777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098016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6196032" y="0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8"/>
                  </a:lnTo>
                  <a:lnTo>
                    <a:pt x="0" y="777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6196032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4294048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2157927"/>
                  </a:lnTo>
                  <a:cubicBezTo>
                    <a:pt x="4274726" y="2163195"/>
                    <a:pt x="4270455" y="2167467"/>
                    <a:pt x="4265186" y="2167467"/>
                  </a:cubicBezTo>
                  <a:lnTo>
                    <a:pt x="9540" y="2167467"/>
                  </a:lnTo>
                  <a:cubicBezTo>
                    <a:pt x="7010" y="2167467"/>
                    <a:pt x="4583" y="2166462"/>
                    <a:pt x="2794" y="2164673"/>
                  </a:cubicBezTo>
                  <a:cubicBezTo>
                    <a:pt x="1005" y="2162883"/>
                    <a:pt x="0" y="2160457"/>
                    <a:pt x="0" y="2157927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14288816" y="3805152"/>
            <a:ext cx="6507813" cy="7200900"/>
          </a:xfrm>
          <a:custGeom>
            <a:avLst/>
            <a:gdLst/>
            <a:ahLst/>
            <a:cxnLst/>
            <a:rect l="l" t="t" r="r" b="b"/>
            <a:pathLst>
              <a:path w="6507813" h="7200900">
                <a:moveTo>
                  <a:pt x="6507813" y="0"/>
                </a:moveTo>
                <a:lnTo>
                  <a:pt x="0" y="0"/>
                </a:lnTo>
                <a:lnTo>
                  <a:pt x="0" y="7200900"/>
                </a:lnTo>
                <a:lnTo>
                  <a:pt x="6507813" y="7200900"/>
                </a:lnTo>
                <a:lnTo>
                  <a:pt x="65078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886479" y="8229600"/>
            <a:ext cx="3994785" cy="4114800"/>
          </a:xfrm>
          <a:custGeom>
            <a:avLst/>
            <a:gdLst/>
            <a:ahLst/>
            <a:cxnLst/>
            <a:rect l="l" t="t" r="r" b="b"/>
            <a:pathLst>
              <a:path w="3994785" h="4114800">
                <a:moveTo>
                  <a:pt x="0" y="0"/>
                </a:moveTo>
                <a:lnTo>
                  <a:pt x="3994785" y="0"/>
                </a:lnTo>
                <a:lnTo>
                  <a:pt x="39947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 flipH="1" flipV="1">
            <a:off x="-2079940" y="8863624"/>
            <a:ext cx="4159881" cy="4284856"/>
          </a:xfrm>
          <a:custGeom>
            <a:avLst/>
            <a:gdLst/>
            <a:ahLst/>
            <a:cxnLst/>
            <a:rect l="l" t="t" r="r" b="b"/>
            <a:pathLst>
              <a:path w="4159881" h="4284856">
                <a:moveTo>
                  <a:pt x="4159880" y="4284856"/>
                </a:moveTo>
                <a:lnTo>
                  <a:pt x="0" y="4284856"/>
                </a:lnTo>
                <a:lnTo>
                  <a:pt x="0" y="0"/>
                </a:lnTo>
                <a:lnTo>
                  <a:pt x="4159880" y="0"/>
                </a:lnTo>
                <a:lnTo>
                  <a:pt x="4159880" y="428485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599104" y="9544050"/>
            <a:ext cx="10202804" cy="600075"/>
            <a:chOff x="0" y="0"/>
            <a:chExt cx="13603738" cy="80010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3603738" cy="800100"/>
              <a:chOff x="0" y="0"/>
              <a:chExt cx="2687158" cy="15804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687158" cy="158044"/>
              </a:xfrm>
              <a:custGeom>
                <a:avLst/>
                <a:gdLst/>
                <a:ahLst/>
                <a:cxnLst/>
                <a:rect l="l" t="t" r="r" b="b"/>
                <a:pathLst>
                  <a:path w="2687158" h="158044">
                    <a:moveTo>
                      <a:pt x="38699" y="0"/>
                    </a:moveTo>
                    <a:lnTo>
                      <a:pt x="2648459" y="0"/>
                    </a:lnTo>
                    <a:cubicBezTo>
                      <a:pt x="2669832" y="0"/>
                      <a:pt x="2687158" y="17326"/>
                      <a:pt x="2687158" y="38699"/>
                    </a:cubicBezTo>
                    <a:lnTo>
                      <a:pt x="2687158" y="119345"/>
                    </a:lnTo>
                    <a:cubicBezTo>
                      <a:pt x="2687158" y="140718"/>
                      <a:pt x="2669832" y="158044"/>
                      <a:pt x="2648459" y="158044"/>
                    </a:cubicBezTo>
                    <a:lnTo>
                      <a:pt x="38699" y="158044"/>
                    </a:lnTo>
                    <a:cubicBezTo>
                      <a:pt x="17326" y="158044"/>
                      <a:pt x="0" y="140718"/>
                      <a:pt x="0" y="119345"/>
                    </a:cubicBezTo>
                    <a:lnTo>
                      <a:pt x="0" y="38699"/>
                    </a:lnTo>
                    <a:cubicBezTo>
                      <a:pt x="0" y="17326"/>
                      <a:pt x="17326" y="0"/>
                      <a:pt x="38699" y="0"/>
                    </a:cubicBezTo>
                    <a:close/>
                  </a:path>
                </a:pathLst>
              </a:custGeom>
              <a:solidFill>
                <a:srgbClr val="374E7A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2687158" cy="2151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424764" y="161925"/>
              <a:ext cx="12676009" cy="468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2nd Undergraduate Conference on Social Work , UCSW-2025 , 22.05.2025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257175" y="19050"/>
            <a:ext cx="2261447" cy="2280195"/>
          </a:xfrm>
          <a:custGeom>
            <a:avLst/>
            <a:gdLst/>
            <a:ahLst/>
            <a:cxnLst/>
            <a:rect l="l" t="t" r="r" b="b"/>
            <a:pathLst>
              <a:path w="2261447" h="2280195">
                <a:moveTo>
                  <a:pt x="0" y="0"/>
                </a:moveTo>
                <a:lnTo>
                  <a:pt x="2261447" y="0"/>
                </a:lnTo>
                <a:lnTo>
                  <a:pt x="2261447" y="2280195"/>
                </a:lnTo>
                <a:lnTo>
                  <a:pt x="0" y="228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829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6457304" y="1476903"/>
            <a:ext cx="5373392" cy="86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1"/>
              </a:lnSpc>
            </a:pPr>
            <a:r>
              <a:rPr lang="en-US" sz="7501" b="1">
                <a:solidFill>
                  <a:srgbClr val="333652"/>
                </a:solidFill>
                <a:latin typeface="Signika Bold"/>
                <a:ea typeface="Signika Bold"/>
                <a:cs typeface="Signika Bold"/>
                <a:sym typeface="Signika Bold"/>
              </a:rPr>
              <a:t>DISCUSSION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6CE059-7C66-4A5D-B6E9-89B63BAE508F}"/>
              </a:ext>
            </a:extLst>
          </p:cNvPr>
          <p:cNvGrpSpPr/>
          <p:nvPr/>
        </p:nvGrpSpPr>
        <p:grpSpPr>
          <a:xfrm>
            <a:off x="15301917" y="99171"/>
            <a:ext cx="3000832" cy="2314348"/>
            <a:chOff x="15301917" y="99171"/>
            <a:chExt cx="3000832" cy="2314348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D10CD82-CFC9-4305-B6DF-FD93C7BAEA7E}"/>
                </a:ext>
              </a:extLst>
            </p:cNvPr>
            <p:cNvSpPr/>
            <p:nvPr/>
          </p:nvSpPr>
          <p:spPr>
            <a:xfrm rot="2376687">
              <a:off x="15301917" y="99171"/>
              <a:ext cx="2475238" cy="2314348"/>
            </a:xfrm>
            <a:custGeom>
              <a:avLst/>
              <a:gdLst/>
              <a:ahLst/>
              <a:cxnLst/>
              <a:rect l="l" t="t" r="r" b="b"/>
              <a:pathLst>
                <a:path w="3300317" h="3085797">
                  <a:moveTo>
                    <a:pt x="0" y="0"/>
                  </a:moveTo>
                  <a:lnTo>
                    <a:pt x="3300317" y="0"/>
                  </a:lnTo>
                  <a:lnTo>
                    <a:pt x="3300317" y="3085796"/>
                  </a:lnTo>
                  <a:lnTo>
                    <a:pt x="0" y="3085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35CEAFD1-A201-4045-B1A2-5F9091982806}"/>
                </a:ext>
              </a:extLst>
            </p:cNvPr>
            <p:cNvSpPr txBox="1"/>
            <p:nvPr/>
          </p:nvSpPr>
          <p:spPr>
            <a:xfrm>
              <a:off x="15659780" y="1880401"/>
              <a:ext cx="2642969" cy="500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1" spc="-210" dirty="0">
                  <a:solidFill>
                    <a:srgbClr val="0162AF"/>
                  </a:solidFill>
                  <a:latin typeface="Atma Bold"/>
                  <a:ea typeface="Atma Bold"/>
                  <a:cs typeface="Atma Bold"/>
                  <a:sym typeface="Atma Bold"/>
                </a:rPr>
                <a:t>UCSW-2025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40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9448" y="-659011"/>
            <a:ext cx="24126897" cy="11665063"/>
            <a:chOff x="0" y="0"/>
            <a:chExt cx="32169196" cy="15553417"/>
          </a:xfrm>
        </p:grpSpPr>
        <p:sp>
          <p:nvSpPr>
            <p:cNvPr id="3" name="Freeform 3"/>
            <p:cNvSpPr/>
            <p:nvPr/>
          </p:nvSpPr>
          <p:spPr>
            <a:xfrm>
              <a:off x="0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098016" y="0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8"/>
                  </a:lnTo>
                  <a:lnTo>
                    <a:pt x="0" y="777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098016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6196032" y="0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8"/>
                  </a:lnTo>
                  <a:lnTo>
                    <a:pt x="0" y="777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6196032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4294048" y="7776708"/>
              <a:ext cx="7875148" cy="7776708"/>
            </a:xfrm>
            <a:custGeom>
              <a:avLst/>
              <a:gdLst/>
              <a:ahLst/>
              <a:cxnLst/>
              <a:rect l="l" t="t" r="r" b="b"/>
              <a:pathLst>
                <a:path w="7875148" h="7776708">
                  <a:moveTo>
                    <a:pt x="0" y="0"/>
                  </a:moveTo>
                  <a:lnTo>
                    <a:pt x="7875148" y="0"/>
                  </a:lnTo>
                  <a:lnTo>
                    <a:pt x="7875148" y="7776709"/>
                  </a:lnTo>
                  <a:lnTo>
                    <a:pt x="0" y="7776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2157927"/>
                  </a:lnTo>
                  <a:cubicBezTo>
                    <a:pt x="4274726" y="2163195"/>
                    <a:pt x="4270455" y="2167467"/>
                    <a:pt x="4265186" y="2167467"/>
                  </a:cubicBezTo>
                  <a:lnTo>
                    <a:pt x="9540" y="2167467"/>
                  </a:lnTo>
                  <a:cubicBezTo>
                    <a:pt x="7010" y="2167467"/>
                    <a:pt x="4583" y="2166462"/>
                    <a:pt x="2794" y="2164673"/>
                  </a:cubicBezTo>
                  <a:cubicBezTo>
                    <a:pt x="1005" y="2162883"/>
                    <a:pt x="0" y="2160457"/>
                    <a:pt x="0" y="2157927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14288816" y="3805152"/>
            <a:ext cx="6507813" cy="7200900"/>
          </a:xfrm>
          <a:custGeom>
            <a:avLst/>
            <a:gdLst/>
            <a:ahLst/>
            <a:cxnLst/>
            <a:rect l="l" t="t" r="r" b="b"/>
            <a:pathLst>
              <a:path w="6507813" h="7200900">
                <a:moveTo>
                  <a:pt x="6507813" y="0"/>
                </a:moveTo>
                <a:lnTo>
                  <a:pt x="0" y="0"/>
                </a:lnTo>
                <a:lnTo>
                  <a:pt x="0" y="7200900"/>
                </a:lnTo>
                <a:lnTo>
                  <a:pt x="6507813" y="7200900"/>
                </a:lnTo>
                <a:lnTo>
                  <a:pt x="65078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886479" y="8229600"/>
            <a:ext cx="3994785" cy="4114800"/>
          </a:xfrm>
          <a:custGeom>
            <a:avLst/>
            <a:gdLst/>
            <a:ahLst/>
            <a:cxnLst/>
            <a:rect l="l" t="t" r="r" b="b"/>
            <a:pathLst>
              <a:path w="3994785" h="4114800">
                <a:moveTo>
                  <a:pt x="0" y="0"/>
                </a:moveTo>
                <a:lnTo>
                  <a:pt x="3994785" y="0"/>
                </a:lnTo>
                <a:lnTo>
                  <a:pt x="39947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 flipH="1" flipV="1">
            <a:off x="-2079940" y="8863624"/>
            <a:ext cx="4159881" cy="4284856"/>
          </a:xfrm>
          <a:custGeom>
            <a:avLst/>
            <a:gdLst/>
            <a:ahLst/>
            <a:cxnLst/>
            <a:rect l="l" t="t" r="r" b="b"/>
            <a:pathLst>
              <a:path w="4159881" h="4284856">
                <a:moveTo>
                  <a:pt x="4159880" y="4284856"/>
                </a:moveTo>
                <a:lnTo>
                  <a:pt x="0" y="4284856"/>
                </a:lnTo>
                <a:lnTo>
                  <a:pt x="0" y="0"/>
                </a:lnTo>
                <a:lnTo>
                  <a:pt x="4159880" y="0"/>
                </a:lnTo>
                <a:lnTo>
                  <a:pt x="4159880" y="428485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599104" y="9544050"/>
            <a:ext cx="10202804" cy="600075"/>
            <a:chOff x="0" y="0"/>
            <a:chExt cx="13603738" cy="80010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3603738" cy="800100"/>
              <a:chOff x="0" y="0"/>
              <a:chExt cx="2687158" cy="15804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687158" cy="158044"/>
              </a:xfrm>
              <a:custGeom>
                <a:avLst/>
                <a:gdLst/>
                <a:ahLst/>
                <a:cxnLst/>
                <a:rect l="l" t="t" r="r" b="b"/>
                <a:pathLst>
                  <a:path w="2687158" h="158044">
                    <a:moveTo>
                      <a:pt x="38699" y="0"/>
                    </a:moveTo>
                    <a:lnTo>
                      <a:pt x="2648459" y="0"/>
                    </a:lnTo>
                    <a:cubicBezTo>
                      <a:pt x="2669832" y="0"/>
                      <a:pt x="2687158" y="17326"/>
                      <a:pt x="2687158" y="38699"/>
                    </a:cubicBezTo>
                    <a:lnTo>
                      <a:pt x="2687158" y="119345"/>
                    </a:lnTo>
                    <a:cubicBezTo>
                      <a:pt x="2687158" y="140718"/>
                      <a:pt x="2669832" y="158044"/>
                      <a:pt x="2648459" y="158044"/>
                    </a:cubicBezTo>
                    <a:lnTo>
                      <a:pt x="38699" y="158044"/>
                    </a:lnTo>
                    <a:cubicBezTo>
                      <a:pt x="17326" y="158044"/>
                      <a:pt x="0" y="140718"/>
                      <a:pt x="0" y="119345"/>
                    </a:cubicBezTo>
                    <a:lnTo>
                      <a:pt x="0" y="38699"/>
                    </a:lnTo>
                    <a:cubicBezTo>
                      <a:pt x="0" y="17326"/>
                      <a:pt x="17326" y="0"/>
                      <a:pt x="38699" y="0"/>
                    </a:cubicBezTo>
                    <a:close/>
                  </a:path>
                </a:pathLst>
              </a:custGeom>
              <a:solidFill>
                <a:srgbClr val="374E7A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2687158" cy="2151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424764" y="161925"/>
              <a:ext cx="12676009" cy="468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2nd Undergraduate Conference on Social Work , UCSW-2025 , 22.05.2025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257175" y="19050"/>
            <a:ext cx="2261447" cy="2280195"/>
          </a:xfrm>
          <a:custGeom>
            <a:avLst/>
            <a:gdLst/>
            <a:ahLst/>
            <a:cxnLst/>
            <a:rect l="l" t="t" r="r" b="b"/>
            <a:pathLst>
              <a:path w="2261447" h="2280195">
                <a:moveTo>
                  <a:pt x="0" y="0"/>
                </a:moveTo>
                <a:lnTo>
                  <a:pt x="2261447" y="0"/>
                </a:lnTo>
                <a:lnTo>
                  <a:pt x="2261447" y="2280195"/>
                </a:lnTo>
                <a:lnTo>
                  <a:pt x="0" y="228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829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6457304" y="1476903"/>
            <a:ext cx="5373392" cy="86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1"/>
              </a:lnSpc>
            </a:pPr>
            <a:r>
              <a:rPr lang="en-US" sz="7501" b="1">
                <a:solidFill>
                  <a:srgbClr val="333652"/>
                </a:solidFill>
                <a:latin typeface="Signika Bold"/>
                <a:ea typeface="Signika Bold"/>
                <a:cs typeface="Signika Bold"/>
                <a:sym typeface="Signika Bold"/>
              </a:rPr>
              <a:t>DISCUSSION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6CE059-7C66-4A5D-B6E9-89B63BAE508F}"/>
              </a:ext>
            </a:extLst>
          </p:cNvPr>
          <p:cNvGrpSpPr/>
          <p:nvPr/>
        </p:nvGrpSpPr>
        <p:grpSpPr>
          <a:xfrm>
            <a:off x="15301917" y="99171"/>
            <a:ext cx="3000832" cy="2314348"/>
            <a:chOff x="15301917" y="99171"/>
            <a:chExt cx="3000832" cy="2314348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D10CD82-CFC9-4305-B6DF-FD93C7BAEA7E}"/>
                </a:ext>
              </a:extLst>
            </p:cNvPr>
            <p:cNvSpPr/>
            <p:nvPr/>
          </p:nvSpPr>
          <p:spPr>
            <a:xfrm rot="2376687">
              <a:off x="15301917" y="99171"/>
              <a:ext cx="2475238" cy="2314348"/>
            </a:xfrm>
            <a:custGeom>
              <a:avLst/>
              <a:gdLst/>
              <a:ahLst/>
              <a:cxnLst/>
              <a:rect l="l" t="t" r="r" b="b"/>
              <a:pathLst>
                <a:path w="3300317" h="3085797">
                  <a:moveTo>
                    <a:pt x="0" y="0"/>
                  </a:moveTo>
                  <a:lnTo>
                    <a:pt x="3300317" y="0"/>
                  </a:lnTo>
                  <a:lnTo>
                    <a:pt x="3300317" y="3085796"/>
                  </a:lnTo>
                  <a:lnTo>
                    <a:pt x="0" y="3085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35CEAFD1-A201-4045-B1A2-5F9091982806}"/>
                </a:ext>
              </a:extLst>
            </p:cNvPr>
            <p:cNvSpPr txBox="1"/>
            <p:nvPr/>
          </p:nvSpPr>
          <p:spPr>
            <a:xfrm>
              <a:off x="15659780" y="1880401"/>
              <a:ext cx="2642969" cy="500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1" spc="-210" dirty="0">
                  <a:solidFill>
                    <a:srgbClr val="0162AF"/>
                  </a:solidFill>
                  <a:latin typeface="Atma Bold"/>
                  <a:ea typeface="Atma Bold"/>
                  <a:cs typeface="Atma Bold"/>
                  <a:sym typeface="Atma Bold"/>
                </a:rPr>
                <a:t>UCSW-2025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4045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238</Words>
  <Application>Microsoft Office PowerPoint</Application>
  <PresentationFormat>Custom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Poppins</vt:lpstr>
      <vt:lpstr>Calibri</vt:lpstr>
      <vt:lpstr>Poppins Semi-Bold</vt:lpstr>
      <vt:lpstr>Roboto Bold</vt:lpstr>
      <vt:lpstr>Atma Bold</vt:lpstr>
      <vt:lpstr>Signika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UCSW - 2025 Presentation Template </dc:title>
  <cp:lastModifiedBy>Mr '-'</cp:lastModifiedBy>
  <cp:revision>2</cp:revision>
  <dcterms:created xsi:type="dcterms:W3CDTF">2006-08-16T00:00:00Z</dcterms:created>
  <dcterms:modified xsi:type="dcterms:W3CDTF">2025-03-06T20:57:35Z</dcterms:modified>
  <dc:identifier>DAGg_JQIhJQ</dc:identifier>
</cp:coreProperties>
</file>